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362" r:id="rId2"/>
    <p:sldId id="260" r:id="rId3"/>
    <p:sldId id="363" r:id="rId4"/>
    <p:sldId id="367" r:id="rId5"/>
    <p:sldId id="366" r:id="rId6"/>
    <p:sldId id="372" r:id="rId7"/>
    <p:sldId id="368" r:id="rId8"/>
    <p:sldId id="369" r:id="rId9"/>
    <p:sldId id="377" r:id="rId10"/>
    <p:sldId id="378" r:id="rId11"/>
    <p:sldId id="371" r:id="rId12"/>
    <p:sldId id="375" r:id="rId13"/>
    <p:sldId id="364" r:id="rId14"/>
    <p:sldId id="373" r:id="rId15"/>
    <p:sldId id="374" r:id="rId16"/>
    <p:sldId id="381" r:id="rId17"/>
    <p:sldId id="382" r:id="rId18"/>
    <p:sldId id="370" r:id="rId19"/>
    <p:sldId id="365" r:id="rId20"/>
    <p:sldId id="380" r:id="rId21"/>
    <p:sldId id="376" r:id="rId22"/>
    <p:sldId id="3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013"/>
    <a:srgbClr val="63A5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910" autoAdjust="0"/>
  </p:normalViewPr>
  <p:slideViewPr>
    <p:cSldViewPr snapToGrid="0">
      <p:cViewPr varScale="1">
        <p:scale>
          <a:sx n="59" d="100"/>
          <a:sy n="59" d="100"/>
        </p:scale>
        <p:origin x="116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30903-814C-42DE-88C1-967B5FDD450B}"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C9EF3-EF9C-4BC6-9ED4-135EB13F2C0D}" type="slidenum">
              <a:rPr lang="en-US" smtClean="0"/>
              <a:t>‹#›</a:t>
            </a:fld>
            <a:endParaRPr lang="en-US"/>
          </a:p>
        </p:txBody>
      </p:sp>
    </p:spTree>
    <p:extLst>
      <p:ext uri="{BB962C8B-B14F-4D97-AF65-F5344CB8AC3E}">
        <p14:creationId xmlns:p14="http://schemas.microsoft.com/office/powerpoint/2010/main" val="338074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Kullback%E2%80%93Leibler_divergenc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joschu.net/blog/kl-approx.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Kullback%E2%80%93Leibler_divergenc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joschu.net/blog/kl-approx.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Kullback%E2%80%93Leibler_divergenc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joschu.net/blog/kl-approx.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Google_Brain" TargetMode="External"/><Relationship Id="rId13" Type="http://schemas.openxmlformats.org/officeDocument/2006/relationships/hyperlink" Target="https://en.wikipedia.org/wiki/Allen_Institute_for_AI" TargetMode="External"/><Relationship Id="rId3" Type="http://schemas.openxmlformats.org/officeDocument/2006/relationships/hyperlink" Target="https://en.wikipedia.org/wiki/OpenAI#cite_note-21" TargetMode="External"/><Relationship Id="rId7" Type="http://schemas.openxmlformats.org/officeDocument/2006/relationships/hyperlink" Target="https://en.wikipedia.org/wiki/Tesla_Autopilot" TargetMode="External"/><Relationship Id="rId12" Type="http://schemas.openxmlformats.org/officeDocument/2006/relationships/hyperlink" Target="https://en.wikipedia.org/wiki/Oren_Etzioni"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Tesla,_Inc." TargetMode="External"/><Relationship Id="rId11" Type="http://schemas.openxmlformats.org/officeDocument/2006/relationships/hyperlink" Target="https://en.wikipedia.org/wiki/OpenAI#cite_note-27" TargetMode="External"/><Relationship Id="rId5" Type="http://schemas.openxmlformats.org/officeDocument/2006/relationships/hyperlink" Target="https://en.wikipedia.org/wiki/Conflict_of_interest" TargetMode="External"/><Relationship Id="rId10" Type="http://schemas.openxmlformats.org/officeDocument/2006/relationships/hyperlink" Target="https://en.wikipedia.org/wiki/Equity_(finance)" TargetMode="External"/><Relationship Id="rId4" Type="http://schemas.openxmlformats.org/officeDocument/2006/relationships/hyperlink" Target="https://en.wikipedia.org/wiki/DeepMind" TargetMode="External"/><Relationship Id="rId9" Type="http://schemas.openxmlformats.org/officeDocument/2006/relationships/hyperlink" Target="https://en.wikipedia.org/wiki/OpenAI#cite_note-bloomberg_arm-25" TargetMode="External"/><Relationship Id="rId14" Type="http://schemas.openxmlformats.org/officeDocument/2006/relationships/hyperlink" Target="https://en.wikipedia.org/wiki/IB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B1BC9EF3-EF9C-4BC6-9ED4-135EB13F2C0D}" type="slidenum">
              <a:rPr lang="en-US" smtClean="0"/>
              <a:t>1</a:t>
            </a:fld>
            <a:endParaRPr lang="en-US"/>
          </a:p>
        </p:txBody>
      </p:sp>
    </p:spTree>
    <p:extLst>
      <p:ext uri="{BB962C8B-B14F-4D97-AF65-F5344CB8AC3E}">
        <p14:creationId xmlns:p14="http://schemas.microsoft.com/office/powerpoint/2010/main" val="3848699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10</a:t>
            </a:fld>
            <a:endParaRPr lang="en-US"/>
          </a:p>
        </p:txBody>
      </p:sp>
    </p:spTree>
    <p:extLst>
      <p:ext uri="{BB962C8B-B14F-4D97-AF65-F5344CB8AC3E}">
        <p14:creationId xmlns:p14="http://schemas.microsoft.com/office/powerpoint/2010/main" val="2818667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11</a:t>
            </a:fld>
            <a:endParaRPr lang="en-US"/>
          </a:p>
        </p:txBody>
      </p:sp>
    </p:spTree>
    <p:extLst>
      <p:ext uri="{BB962C8B-B14F-4D97-AF65-F5344CB8AC3E}">
        <p14:creationId xmlns:p14="http://schemas.microsoft.com/office/powerpoint/2010/main" val="91074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12</a:t>
            </a:fld>
            <a:endParaRPr lang="en-US"/>
          </a:p>
        </p:txBody>
      </p:sp>
    </p:spTree>
    <p:extLst>
      <p:ext uri="{BB962C8B-B14F-4D97-AF65-F5344CB8AC3E}">
        <p14:creationId xmlns:p14="http://schemas.microsoft.com/office/powerpoint/2010/main" val="1590233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13</a:t>
            </a:fld>
            <a:endParaRPr lang="en-US"/>
          </a:p>
        </p:txBody>
      </p:sp>
    </p:spTree>
    <p:extLst>
      <p:ext uri="{BB962C8B-B14F-4D97-AF65-F5344CB8AC3E}">
        <p14:creationId xmlns:p14="http://schemas.microsoft.com/office/powerpoint/2010/main" val="1096571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14</a:t>
            </a:fld>
            <a:endParaRPr lang="en-US"/>
          </a:p>
        </p:txBody>
      </p:sp>
    </p:spTree>
    <p:extLst>
      <p:ext uri="{BB962C8B-B14F-4D97-AF65-F5344CB8AC3E}">
        <p14:creationId xmlns:p14="http://schemas.microsoft.com/office/powerpoint/2010/main" val="1266339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827"/>
                </a:solidFill>
                <a:effectLst/>
                <a:latin typeface="Charter"/>
              </a:rPr>
              <a:t>penalty has been designed as a scaled version of the </a:t>
            </a:r>
            <a:r>
              <a:rPr lang="en-US" b="0" i="0" dirty="0" err="1">
                <a:solidFill>
                  <a:srgbClr val="111827"/>
                </a:solidFill>
                <a:effectLst/>
                <a:latin typeface="Charter"/>
              </a:rPr>
              <a:t>Kullback</a:t>
            </a:r>
            <a:r>
              <a:rPr lang="en-US" b="0" i="0" dirty="0">
                <a:solidFill>
                  <a:srgbClr val="111827"/>
                </a:solidFill>
                <a:effectLst/>
                <a:latin typeface="Charter"/>
              </a:rPr>
              <a:t>–</a:t>
            </a:r>
            <a:r>
              <a:rPr lang="en-US" b="0" i="0" dirty="0" err="1">
                <a:solidFill>
                  <a:srgbClr val="111827"/>
                </a:solidFill>
                <a:effectLst/>
                <a:latin typeface="Charter"/>
              </a:rPr>
              <a:t>Leibler</a:t>
            </a:r>
            <a:r>
              <a:rPr lang="en-US" b="0" i="0" dirty="0">
                <a:solidFill>
                  <a:srgbClr val="111827"/>
                </a:solidFill>
                <a:effectLst/>
                <a:latin typeface="Charter"/>
              </a:rPr>
              <a:t> </a:t>
            </a:r>
            <a:r>
              <a:rPr lang="en-US" b="0" i="0" u="sng" dirty="0">
                <a:effectLst/>
                <a:latin typeface="Charter"/>
                <a:hlinkClick r:id="rId3"/>
              </a:rPr>
              <a:t>(KL) divergence</a:t>
            </a:r>
            <a:r>
              <a:rPr lang="en-US" b="0" i="0" dirty="0">
                <a:solidFill>
                  <a:srgbClr val="111827"/>
                </a:solidFill>
                <a:effectLst/>
                <a:latin typeface="Charter"/>
              </a:rPr>
              <a:t> between these sequences of distributions over tokens, </a:t>
            </a:r>
            <a:r>
              <a:rPr lang="en-US" b="0" dirty="0">
                <a:solidFill>
                  <a:srgbClr val="111827"/>
                </a:solidFill>
                <a:effectLst/>
                <a:latin typeface="KaTeX_Main"/>
              </a:rPr>
              <a:t>�</a:t>
            </a:r>
            <a:r>
              <a:rPr lang="en-US" b="0" dirty="0" err="1">
                <a:solidFill>
                  <a:srgbClr val="111827"/>
                </a:solidFill>
                <a:effectLst/>
                <a:latin typeface="KaTeX_Main"/>
              </a:rPr>
              <a:t>KL</a:t>
            </a:r>
            <a:r>
              <a:rPr lang="en-US" b="0" i="1" dirty="0" err="1">
                <a:solidFill>
                  <a:srgbClr val="111827"/>
                </a:solidFill>
                <a:effectLst/>
                <a:latin typeface="KaTeX_Math"/>
              </a:rPr>
              <a:t>r</a:t>
            </a:r>
            <a:r>
              <a:rPr lang="en-US" b="0" dirty="0" err="1">
                <a:solidFill>
                  <a:srgbClr val="111827"/>
                </a:solidFill>
                <a:effectLst/>
                <a:latin typeface="KaTeX_Main"/>
              </a:rPr>
              <a:t>KL</a:t>
            </a:r>
            <a:r>
              <a:rPr lang="en-US" b="0" dirty="0">
                <a:solidFill>
                  <a:srgbClr val="111827"/>
                </a:solidFill>
                <a:effectLst/>
                <a:latin typeface="KaTeX_Main"/>
              </a:rPr>
              <a:t>​</a:t>
            </a:r>
            <a:r>
              <a:rPr lang="en-US" b="0" i="0" dirty="0">
                <a:solidFill>
                  <a:srgbClr val="111827"/>
                </a:solidFill>
                <a:effectLst/>
                <a:latin typeface="Charter"/>
              </a:rPr>
              <a:t>. The KL divergence term penalizes the RL policy from moving substantially away from the initial pretrained model with each training batch, which can be useful to make sure the model outputs reasonably coherent text snippets. Without this penalty the optimization can start to generate text that is gibberish but fools the reward model to give a high reward. In practice, the KL divergence is approximated via sampling from both distributions (explained by John Schulman </a:t>
            </a:r>
            <a:r>
              <a:rPr lang="en-US" b="0" i="0" u="sng" dirty="0">
                <a:effectLst/>
                <a:latin typeface="Charter"/>
                <a:hlinkClick r:id="rId4"/>
              </a:rPr>
              <a:t>here</a:t>
            </a:r>
            <a:r>
              <a:rPr lang="en-US" b="0" i="0" dirty="0">
                <a:solidFill>
                  <a:srgbClr val="111827"/>
                </a:solidFill>
                <a:effectLst/>
                <a:latin typeface="Charter"/>
              </a:rPr>
              <a:t>). The final reward sent to the RL update rule is </a:t>
            </a:r>
            <a:r>
              <a:rPr lang="en-US" b="0" dirty="0">
                <a:solidFill>
                  <a:srgbClr val="111827"/>
                </a:solidFill>
                <a:effectLst/>
                <a:latin typeface="KaTeX_Main"/>
              </a:rPr>
              <a:t>�=��−��</a:t>
            </a:r>
            <a:r>
              <a:rPr lang="en-US" b="0" dirty="0" err="1">
                <a:solidFill>
                  <a:srgbClr val="111827"/>
                </a:solidFill>
                <a:effectLst/>
                <a:latin typeface="KaTeX_Main"/>
              </a:rPr>
              <a:t>KL</a:t>
            </a:r>
            <a:r>
              <a:rPr lang="en-US" b="0" i="1" dirty="0" err="1">
                <a:solidFill>
                  <a:srgbClr val="111827"/>
                </a:solidFill>
                <a:effectLst/>
                <a:latin typeface="KaTeX_Math"/>
              </a:rPr>
              <a:t>r</a:t>
            </a:r>
            <a:r>
              <a:rPr lang="en-US" b="0" dirty="0">
                <a:solidFill>
                  <a:srgbClr val="111827"/>
                </a:solidFill>
                <a:effectLst/>
                <a:latin typeface="KaTeX_Main"/>
              </a:rPr>
              <a:t>=</a:t>
            </a:r>
            <a:r>
              <a:rPr lang="en-US" b="0" i="1" dirty="0" err="1">
                <a:solidFill>
                  <a:srgbClr val="111827"/>
                </a:solidFill>
                <a:effectLst/>
                <a:latin typeface="KaTeX_Math"/>
              </a:rPr>
              <a:t>rθ</a:t>
            </a:r>
            <a:r>
              <a:rPr lang="en-US" b="0" dirty="0">
                <a:solidFill>
                  <a:srgbClr val="111827"/>
                </a:solidFill>
                <a:effectLst/>
                <a:latin typeface="KaTeX_Main"/>
              </a:rPr>
              <a:t>​−</a:t>
            </a:r>
            <a:r>
              <a:rPr lang="en-US" b="0" i="1" dirty="0" err="1">
                <a:solidFill>
                  <a:srgbClr val="111827"/>
                </a:solidFill>
                <a:effectLst/>
                <a:latin typeface="KaTeX_Math"/>
              </a:rPr>
              <a:t>λr</a:t>
            </a:r>
            <a:r>
              <a:rPr lang="en-US" b="0" dirty="0" err="1">
                <a:solidFill>
                  <a:srgbClr val="111827"/>
                </a:solidFill>
                <a:effectLst/>
                <a:latin typeface="KaTeX_Main"/>
              </a:rPr>
              <a:t>KL</a:t>
            </a:r>
            <a:r>
              <a:rPr lang="en-US" b="0" dirty="0">
                <a:solidFill>
                  <a:srgbClr val="111827"/>
                </a:solidFill>
                <a:effectLst/>
                <a:latin typeface="KaTeX_Main"/>
              </a:rPr>
              <a:t>​</a:t>
            </a:r>
            <a:r>
              <a:rPr lang="en-US" b="0" i="0" dirty="0">
                <a:solidFill>
                  <a:srgbClr val="111827"/>
                </a:solidFill>
                <a:effectLst/>
                <a:latin typeface="Charter"/>
              </a:rPr>
              <a:t>.</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15</a:t>
            </a:fld>
            <a:endParaRPr lang="en-US"/>
          </a:p>
        </p:txBody>
      </p:sp>
    </p:spTree>
    <p:extLst>
      <p:ext uri="{BB962C8B-B14F-4D97-AF65-F5344CB8AC3E}">
        <p14:creationId xmlns:p14="http://schemas.microsoft.com/office/powerpoint/2010/main" val="3301407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827"/>
                </a:solidFill>
                <a:effectLst/>
                <a:latin typeface="Charter"/>
              </a:rPr>
              <a:t>penalty has been designed as a scaled version of the </a:t>
            </a:r>
            <a:r>
              <a:rPr lang="en-US" b="0" i="0" dirty="0" err="1">
                <a:solidFill>
                  <a:srgbClr val="111827"/>
                </a:solidFill>
                <a:effectLst/>
                <a:latin typeface="Charter"/>
              </a:rPr>
              <a:t>Kullback</a:t>
            </a:r>
            <a:r>
              <a:rPr lang="en-US" b="0" i="0" dirty="0">
                <a:solidFill>
                  <a:srgbClr val="111827"/>
                </a:solidFill>
                <a:effectLst/>
                <a:latin typeface="Charter"/>
              </a:rPr>
              <a:t>–</a:t>
            </a:r>
            <a:r>
              <a:rPr lang="en-US" b="0" i="0" dirty="0" err="1">
                <a:solidFill>
                  <a:srgbClr val="111827"/>
                </a:solidFill>
                <a:effectLst/>
                <a:latin typeface="Charter"/>
              </a:rPr>
              <a:t>Leibler</a:t>
            </a:r>
            <a:r>
              <a:rPr lang="en-US" b="0" i="0" dirty="0">
                <a:solidFill>
                  <a:srgbClr val="111827"/>
                </a:solidFill>
                <a:effectLst/>
                <a:latin typeface="Charter"/>
              </a:rPr>
              <a:t> </a:t>
            </a:r>
            <a:r>
              <a:rPr lang="en-US" b="0" i="0" u="sng" dirty="0">
                <a:effectLst/>
                <a:latin typeface="Charter"/>
                <a:hlinkClick r:id="rId3"/>
              </a:rPr>
              <a:t>(KL) divergence</a:t>
            </a:r>
            <a:r>
              <a:rPr lang="en-US" b="0" i="0" dirty="0">
                <a:solidFill>
                  <a:srgbClr val="111827"/>
                </a:solidFill>
                <a:effectLst/>
                <a:latin typeface="Charter"/>
              </a:rPr>
              <a:t> between these sequences of distributions over tokens, </a:t>
            </a:r>
            <a:r>
              <a:rPr lang="en-US" b="0" dirty="0">
                <a:solidFill>
                  <a:srgbClr val="111827"/>
                </a:solidFill>
                <a:effectLst/>
                <a:latin typeface="KaTeX_Main"/>
              </a:rPr>
              <a:t>�</a:t>
            </a:r>
            <a:r>
              <a:rPr lang="en-US" b="0" dirty="0" err="1">
                <a:solidFill>
                  <a:srgbClr val="111827"/>
                </a:solidFill>
                <a:effectLst/>
                <a:latin typeface="KaTeX_Main"/>
              </a:rPr>
              <a:t>KL</a:t>
            </a:r>
            <a:r>
              <a:rPr lang="en-US" b="0" i="1" dirty="0" err="1">
                <a:solidFill>
                  <a:srgbClr val="111827"/>
                </a:solidFill>
                <a:effectLst/>
                <a:latin typeface="KaTeX_Math"/>
              </a:rPr>
              <a:t>r</a:t>
            </a:r>
            <a:r>
              <a:rPr lang="en-US" b="0" dirty="0" err="1">
                <a:solidFill>
                  <a:srgbClr val="111827"/>
                </a:solidFill>
                <a:effectLst/>
                <a:latin typeface="KaTeX_Main"/>
              </a:rPr>
              <a:t>KL</a:t>
            </a:r>
            <a:r>
              <a:rPr lang="en-US" b="0" dirty="0">
                <a:solidFill>
                  <a:srgbClr val="111827"/>
                </a:solidFill>
                <a:effectLst/>
                <a:latin typeface="KaTeX_Main"/>
              </a:rPr>
              <a:t>​</a:t>
            </a:r>
            <a:r>
              <a:rPr lang="en-US" b="0" i="0" dirty="0">
                <a:solidFill>
                  <a:srgbClr val="111827"/>
                </a:solidFill>
                <a:effectLst/>
                <a:latin typeface="Charter"/>
              </a:rPr>
              <a:t>. The KL divergence term penalizes the RL policy from moving substantially away from the initial pretrained model with each training batch, which can be useful to make sure the model outputs reasonably coherent text snippets. Without this penalty the optimization can start to generate text that is gibberish but fools the reward model to give a high reward. In practice, the KL divergence is approximated via sampling from both distributions (explained by John Schulman </a:t>
            </a:r>
            <a:r>
              <a:rPr lang="en-US" b="0" i="0" u="sng" dirty="0">
                <a:effectLst/>
                <a:latin typeface="Charter"/>
                <a:hlinkClick r:id="rId4"/>
              </a:rPr>
              <a:t>here</a:t>
            </a:r>
            <a:r>
              <a:rPr lang="en-US" b="0" i="0" dirty="0">
                <a:solidFill>
                  <a:srgbClr val="111827"/>
                </a:solidFill>
                <a:effectLst/>
                <a:latin typeface="Charter"/>
              </a:rPr>
              <a:t>). The final reward sent to the RL update rule is </a:t>
            </a:r>
            <a:r>
              <a:rPr lang="en-US" b="0" dirty="0">
                <a:solidFill>
                  <a:srgbClr val="111827"/>
                </a:solidFill>
                <a:effectLst/>
                <a:latin typeface="KaTeX_Main"/>
              </a:rPr>
              <a:t>�=��−��</a:t>
            </a:r>
            <a:r>
              <a:rPr lang="en-US" b="0" dirty="0" err="1">
                <a:solidFill>
                  <a:srgbClr val="111827"/>
                </a:solidFill>
                <a:effectLst/>
                <a:latin typeface="KaTeX_Main"/>
              </a:rPr>
              <a:t>KL</a:t>
            </a:r>
            <a:r>
              <a:rPr lang="en-US" b="0" i="1" dirty="0" err="1">
                <a:solidFill>
                  <a:srgbClr val="111827"/>
                </a:solidFill>
                <a:effectLst/>
                <a:latin typeface="KaTeX_Math"/>
              </a:rPr>
              <a:t>r</a:t>
            </a:r>
            <a:r>
              <a:rPr lang="en-US" b="0" dirty="0">
                <a:solidFill>
                  <a:srgbClr val="111827"/>
                </a:solidFill>
                <a:effectLst/>
                <a:latin typeface="KaTeX_Main"/>
              </a:rPr>
              <a:t>=</a:t>
            </a:r>
            <a:r>
              <a:rPr lang="en-US" b="0" i="1" dirty="0" err="1">
                <a:solidFill>
                  <a:srgbClr val="111827"/>
                </a:solidFill>
                <a:effectLst/>
                <a:latin typeface="KaTeX_Math"/>
              </a:rPr>
              <a:t>rθ</a:t>
            </a:r>
            <a:r>
              <a:rPr lang="en-US" b="0" dirty="0">
                <a:solidFill>
                  <a:srgbClr val="111827"/>
                </a:solidFill>
                <a:effectLst/>
                <a:latin typeface="KaTeX_Main"/>
              </a:rPr>
              <a:t>​−</a:t>
            </a:r>
            <a:r>
              <a:rPr lang="en-US" b="0" i="1" dirty="0" err="1">
                <a:solidFill>
                  <a:srgbClr val="111827"/>
                </a:solidFill>
                <a:effectLst/>
                <a:latin typeface="KaTeX_Math"/>
              </a:rPr>
              <a:t>λr</a:t>
            </a:r>
            <a:r>
              <a:rPr lang="en-US" b="0" dirty="0" err="1">
                <a:solidFill>
                  <a:srgbClr val="111827"/>
                </a:solidFill>
                <a:effectLst/>
                <a:latin typeface="KaTeX_Main"/>
              </a:rPr>
              <a:t>KL</a:t>
            </a:r>
            <a:r>
              <a:rPr lang="en-US" b="0" dirty="0">
                <a:solidFill>
                  <a:srgbClr val="111827"/>
                </a:solidFill>
                <a:effectLst/>
                <a:latin typeface="KaTeX_Main"/>
              </a:rPr>
              <a:t>​</a:t>
            </a:r>
            <a:r>
              <a:rPr lang="en-US" b="0" i="0" dirty="0">
                <a:solidFill>
                  <a:srgbClr val="111827"/>
                </a:solidFill>
                <a:effectLst/>
                <a:latin typeface="Charter"/>
              </a:rPr>
              <a:t>.</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16</a:t>
            </a:fld>
            <a:endParaRPr lang="en-US"/>
          </a:p>
        </p:txBody>
      </p:sp>
    </p:spTree>
    <p:extLst>
      <p:ext uri="{BB962C8B-B14F-4D97-AF65-F5344CB8AC3E}">
        <p14:creationId xmlns:p14="http://schemas.microsoft.com/office/powerpoint/2010/main" val="2227033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827"/>
                </a:solidFill>
                <a:effectLst/>
                <a:latin typeface="Charter"/>
              </a:rPr>
              <a:t>penalty has been designed as a scaled version of the </a:t>
            </a:r>
            <a:r>
              <a:rPr lang="en-US" b="0" i="0" dirty="0" err="1">
                <a:solidFill>
                  <a:srgbClr val="111827"/>
                </a:solidFill>
                <a:effectLst/>
                <a:latin typeface="Charter"/>
              </a:rPr>
              <a:t>Kullback</a:t>
            </a:r>
            <a:r>
              <a:rPr lang="en-US" b="0" i="0" dirty="0">
                <a:solidFill>
                  <a:srgbClr val="111827"/>
                </a:solidFill>
                <a:effectLst/>
                <a:latin typeface="Charter"/>
              </a:rPr>
              <a:t>–</a:t>
            </a:r>
            <a:r>
              <a:rPr lang="en-US" b="0" i="0" dirty="0" err="1">
                <a:solidFill>
                  <a:srgbClr val="111827"/>
                </a:solidFill>
                <a:effectLst/>
                <a:latin typeface="Charter"/>
              </a:rPr>
              <a:t>Leibler</a:t>
            </a:r>
            <a:r>
              <a:rPr lang="en-US" b="0" i="0" dirty="0">
                <a:solidFill>
                  <a:srgbClr val="111827"/>
                </a:solidFill>
                <a:effectLst/>
                <a:latin typeface="Charter"/>
              </a:rPr>
              <a:t> </a:t>
            </a:r>
            <a:r>
              <a:rPr lang="en-US" b="0" i="0" u="sng" dirty="0">
                <a:effectLst/>
                <a:latin typeface="Charter"/>
                <a:hlinkClick r:id="rId3"/>
              </a:rPr>
              <a:t>(KL) divergence</a:t>
            </a:r>
            <a:r>
              <a:rPr lang="en-US" b="0" i="0" dirty="0">
                <a:solidFill>
                  <a:srgbClr val="111827"/>
                </a:solidFill>
                <a:effectLst/>
                <a:latin typeface="Charter"/>
              </a:rPr>
              <a:t> between these sequences of distributions over tokens, </a:t>
            </a:r>
            <a:r>
              <a:rPr lang="en-US" b="0" dirty="0">
                <a:solidFill>
                  <a:srgbClr val="111827"/>
                </a:solidFill>
                <a:effectLst/>
                <a:latin typeface="KaTeX_Main"/>
              </a:rPr>
              <a:t>�</a:t>
            </a:r>
            <a:r>
              <a:rPr lang="en-US" b="0" dirty="0" err="1">
                <a:solidFill>
                  <a:srgbClr val="111827"/>
                </a:solidFill>
                <a:effectLst/>
                <a:latin typeface="KaTeX_Main"/>
              </a:rPr>
              <a:t>KL</a:t>
            </a:r>
            <a:r>
              <a:rPr lang="en-US" b="0" i="1" dirty="0" err="1">
                <a:solidFill>
                  <a:srgbClr val="111827"/>
                </a:solidFill>
                <a:effectLst/>
                <a:latin typeface="KaTeX_Math"/>
              </a:rPr>
              <a:t>r</a:t>
            </a:r>
            <a:r>
              <a:rPr lang="en-US" b="0" dirty="0" err="1">
                <a:solidFill>
                  <a:srgbClr val="111827"/>
                </a:solidFill>
                <a:effectLst/>
                <a:latin typeface="KaTeX_Main"/>
              </a:rPr>
              <a:t>KL</a:t>
            </a:r>
            <a:r>
              <a:rPr lang="en-US" b="0" dirty="0">
                <a:solidFill>
                  <a:srgbClr val="111827"/>
                </a:solidFill>
                <a:effectLst/>
                <a:latin typeface="KaTeX_Main"/>
              </a:rPr>
              <a:t>​</a:t>
            </a:r>
            <a:r>
              <a:rPr lang="en-US" b="0" i="0" dirty="0">
                <a:solidFill>
                  <a:srgbClr val="111827"/>
                </a:solidFill>
                <a:effectLst/>
                <a:latin typeface="Charter"/>
              </a:rPr>
              <a:t>. The KL divergence term penalizes the RL policy from moving substantially away from the initial pretrained model with each training batch, which can be useful to make sure the model outputs reasonably coherent text snippets. Without this penalty the optimization can start to generate text that is gibberish but fools the reward model to give a high reward. In practice, the KL divergence is approximated via sampling from both distributions (explained by John Schulman </a:t>
            </a:r>
            <a:r>
              <a:rPr lang="en-US" b="0" i="0" u="sng" dirty="0">
                <a:effectLst/>
                <a:latin typeface="Charter"/>
                <a:hlinkClick r:id="rId4"/>
              </a:rPr>
              <a:t>here</a:t>
            </a:r>
            <a:r>
              <a:rPr lang="en-US" b="0" i="0" dirty="0">
                <a:solidFill>
                  <a:srgbClr val="111827"/>
                </a:solidFill>
                <a:effectLst/>
                <a:latin typeface="Charter"/>
              </a:rPr>
              <a:t>). The final reward sent to the RL update rule is </a:t>
            </a:r>
            <a:r>
              <a:rPr lang="en-US" b="0" dirty="0">
                <a:solidFill>
                  <a:srgbClr val="111827"/>
                </a:solidFill>
                <a:effectLst/>
                <a:latin typeface="KaTeX_Main"/>
              </a:rPr>
              <a:t>�=��−��</a:t>
            </a:r>
            <a:r>
              <a:rPr lang="en-US" b="0" dirty="0" err="1">
                <a:solidFill>
                  <a:srgbClr val="111827"/>
                </a:solidFill>
                <a:effectLst/>
                <a:latin typeface="KaTeX_Main"/>
              </a:rPr>
              <a:t>KL</a:t>
            </a:r>
            <a:r>
              <a:rPr lang="en-US" b="0" i="1" dirty="0" err="1">
                <a:solidFill>
                  <a:srgbClr val="111827"/>
                </a:solidFill>
                <a:effectLst/>
                <a:latin typeface="KaTeX_Math"/>
              </a:rPr>
              <a:t>r</a:t>
            </a:r>
            <a:r>
              <a:rPr lang="en-US" b="0" dirty="0">
                <a:solidFill>
                  <a:srgbClr val="111827"/>
                </a:solidFill>
                <a:effectLst/>
                <a:latin typeface="KaTeX_Main"/>
              </a:rPr>
              <a:t>=</a:t>
            </a:r>
            <a:r>
              <a:rPr lang="en-US" b="0" i="1" dirty="0" err="1">
                <a:solidFill>
                  <a:srgbClr val="111827"/>
                </a:solidFill>
                <a:effectLst/>
                <a:latin typeface="KaTeX_Math"/>
              </a:rPr>
              <a:t>rθ</a:t>
            </a:r>
            <a:r>
              <a:rPr lang="en-US" b="0" dirty="0">
                <a:solidFill>
                  <a:srgbClr val="111827"/>
                </a:solidFill>
                <a:effectLst/>
                <a:latin typeface="KaTeX_Main"/>
              </a:rPr>
              <a:t>​−</a:t>
            </a:r>
            <a:r>
              <a:rPr lang="en-US" b="0" i="1" dirty="0" err="1">
                <a:solidFill>
                  <a:srgbClr val="111827"/>
                </a:solidFill>
                <a:effectLst/>
                <a:latin typeface="KaTeX_Math"/>
              </a:rPr>
              <a:t>λr</a:t>
            </a:r>
            <a:r>
              <a:rPr lang="en-US" b="0" dirty="0" err="1">
                <a:solidFill>
                  <a:srgbClr val="111827"/>
                </a:solidFill>
                <a:effectLst/>
                <a:latin typeface="KaTeX_Main"/>
              </a:rPr>
              <a:t>KL</a:t>
            </a:r>
            <a:r>
              <a:rPr lang="en-US" b="0" dirty="0">
                <a:solidFill>
                  <a:srgbClr val="111827"/>
                </a:solidFill>
                <a:effectLst/>
                <a:latin typeface="KaTeX_Main"/>
              </a:rPr>
              <a:t>​</a:t>
            </a:r>
            <a:r>
              <a:rPr lang="en-US" b="0" i="0" dirty="0">
                <a:solidFill>
                  <a:srgbClr val="111827"/>
                </a:solidFill>
                <a:effectLst/>
                <a:latin typeface="Charter"/>
              </a:rPr>
              <a:t>.</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17</a:t>
            </a:fld>
            <a:endParaRPr lang="en-US"/>
          </a:p>
        </p:txBody>
      </p:sp>
    </p:spTree>
    <p:extLst>
      <p:ext uri="{BB962C8B-B14F-4D97-AF65-F5344CB8AC3E}">
        <p14:creationId xmlns:p14="http://schemas.microsoft.com/office/powerpoint/2010/main" val="3850176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18</a:t>
            </a:fld>
            <a:endParaRPr lang="en-US"/>
          </a:p>
        </p:txBody>
      </p:sp>
    </p:spTree>
    <p:extLst>
      <p:ext uri="{BB962C8B-B14F-4D97-AF65-F5344CB8AC3E}">
        <p14:creationId xmlns:p14="http://schemas.microsoft.com/office/powerpoint/2010/main" val="1105073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published a blog post that acknowledged plans to, in the future, allow </a:t>
            </a:r>
            <a:r>
              <a:rPr lang="en-US" b="0" i="0" dirty="0" err="1">
                <a:solidFill>
                  <a:srgbClr val="202122"/>
                </a:solidFill>
                <a:effectLst/>
                <a:latin typeface="Arial" panose="020B0604020202020204" pitchFamily="34" charset="0"/>
              </a:rPr>
              <a:t>ChatGPT</a:t>
            </a:r>
            <a:r>
              <a:rPr lang="en-US" b="0" i="0" dirty="0">
                <a:solidFill>
                  <a:srgbClr val="202122"/>
                </a:solidFill>
                <a:effectLst/>
                <a:latin typeface="Arial" panose="020B0604020202020204" pitchFamily="34" charset="0"/>
              </a:rPr>
              <a:t> to create "outputs that other people (ourselves included) may strongly disagree with". It also contained information on the recommendations it had issued to human reviewers on how to handle controversial subjects, including that the AI should "offer to describe some viewpoints of people and movements", and not provide an argument "from its own voice" in favor of "inflammatory or dangerous" topics (although it may still "describe arguments from historical people and movements"), nor "affiliate with one side" or "judge one group as good or bad".</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19</a:t>
            </a:fld>
            <a:endParaRPr lang="en-US"/>
          </a:p>
        </p:txBody>
      </p:sp>
    </p:spTree>
    <p:extLst>
      <p:ext uri="{BB962C8B-B14F-4D97-AF65-F5344CB8AC3E}">
        <p14:creationId xmlns:p14="http://schemas.microsoft.com/office/powerpoint/2010/main" val="3214036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a:t>
            </a:fld>
            <a:endParaRPr lang="en-US"/>
          </a:p>
        </p:txBody>
      </p:sp>
    </p:spTree>
    <p:extLst>
      <p:ext uri="{BB962C8B-B14F-4D97-AF65-F5344CB8AC3E}">
        <p14:creationId xmlns:p14="http://schemas.microsoft.com/office/powerpoint/2010/main" val="3450545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20</a:t>
            </a:fld>
            <a:endParaRPr lang="en-US"/>
          </a:p>
        </p:txBody>
      </p:sp>
    </p:spTree>
    <p:extLst>
      <p:ext uri="{BB962C8B-B14F-4D97-AF65-F5344CB8AC3E}">
        <p14:creationId xmlns:p14="http://schemas.microsoft.com/office/powerpoint/2010/main" val="2884886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21</a:t>
            </a:fld>
            <a:endParaRPr lang="en-US"/>
          </a:p>
        </p:txBody>
      </p:sp>
    </p:spTree>
    <p:extLst>
      <p:ext uri="{BB962C8B-B14F-4D97-AF65-F5344CB8AC3E}">
        <p14:creationId xmlns:p14="http://schemas.microsoft.com/office/powerpoint/2010/main" val="155650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22</a:t>
            </a:fld>
            <a:endParaRPr lang="en-US"/>
          </a:p>
        </p:txBody>
      </p:sp>
    </p:spTree>
    <p:extLst>
      <p:ext uri="{BB962C8B-B14F-4D97-AF65-F5344CB8AC3E}">
        <p14:creationId xmlns:p14="http://schemas.microsoft.com/office/powerpoint/2010/main" val="3952358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organization stated it would "freely collaborate" with other institutions and researchers by making its patents and research open to the public.</a:t>
            </a:r>
          </a:p>
          <a:p>
            <a:endParaRPr lang="en-US" b="0" i="0" dirty="0">
              <a:solidFill>
                <a:srgbClr val="202122"/>
              </a:solidFill>
              <a:effectLst/>
              <a:latin typeface="Arial" panose="020B0604020202020204" pitchFamily="34" charset="0"/>
            </a:endParaRPr>
          </a:p>
          <a:p>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researcher Wojciech Zaremba stated that he turned down "borderline crazy" offers of two to three times his market value to join </a:t>
            </a:r>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instead.</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In 2017 </a:t>
            </a:r>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spent $7.9 million, or a quarter of its functional expenses, on cloud computing alone.</a:t>
            </a:r>
            <a:r>
              <a:rPr lang="en-US" b="0" i="0" u="none" strike="noStrike" baseline="30000" dirty="0">
                <a:solidFill>
                  <a:srgbClr val="3366CC"/>
                </a:solidFill>
                <a:effectLst/>
                <a:latin typeface="Arial" panose="020B0604020202020204" pitchFamily="34" charset="0"/>
                <a:hlinkClick r:id="rId3"/>
              </a:rPr>
              <a:t>[21]</a:t>
            </a:r>
            <a:r>
              <a:rPr lang="en-US" b="0" i="0" dirty="0">
                <a:solidFill>
                  <a:srgbClr val="202122"/>
                </a:solidFill>
                <a:effectLst/>
                <a:latin typeface="Arial" panose="020B0604020202020204" pitchFamily="34" charset="0"/>
              </a:rPr>
              <a:t> In comparison, </a:t>
            </a:r>
            <a:r>
              <a:rPr lang="en-US" b="0" i="0" u="none" strike="noStrike" dirty="0">
                <a:solidFill>
                  <a:srgbClr val="3366CC"/>
                </a:solidFill>
                <a:effectLst/>
                <a:latin typeface="Arial" panose="020B0604020202020204" pitchFamily="34" charset="0"/>
                <a:hlinkClick r:id="rId4" tooltip="DeepMind"/>
              </a:rPr>
              <a:t>DeepMind</a:t>
            </a:r>
            <a:r>
              <a:rPr lang="en-US" b="0" i="0" dirty="0">
                <a:solidFill>
                  <a:srgbClr val="202122"/>
                </a:solidFill>
                <a:effectLst/>
                <a:latin typeface="Arial" panose="020B0604020202020204" pitchFamily="34" charset="0"/>
              </a:rPr>
              <a:t>'s total expenses in 2017 were $442 million.</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In summer 2018, simply training </a:t>
            </a:r>
            <a:r>
              <a:rPr lang="en-US" b="0" i="0" dirty="0" err="1">
                <a:solidFill>
                  <a:srgbClr val="202122"/>
                </a:solidFill>
                <a:effectLst/>
                <a:latin typeface="Arial" panose="020B0604020202020204" pitchFamily="34" charset="0"/>
              </a:rPr>
              <a:t>OpenAI's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Dota 2</a:t>
            </a:r>
            <a:r>
              <a:rPr lang="en-US" b="0" i="0" dirty="0">
                <a:solidFill>
                  <a:srgbClr val="202122"/>
                </a:solidFill>
                <a:effectLst/>
                <a:latin typeface="Arial" panose="020B0604020202020204" pitchFamily="34" charset="0"/>
              </a:rPr>
              <a:t> bots required renting 128,000 CPUs and 256 GPUs from Google for multiple weeks.</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In 2018, Musk resigned his board seat, citing "a potential future </a:t>
            </a:r>
            <a:r>
              <a:rPr lang="en-US" b="0" i="0" u="none" strike="noStrike" dirty="0">
                <a:solidFill>
                  <a:srgbClr val="3366CC"/>
                </a:solidFill>
                <a:effectLst/>
                <a:latin typeface="Arial" panose="020B0604020202020204" pitchFamily="34" charset="0"/>
                <a:hlinkClick r:id="rId5" tooltip="Conflict of interest"/>
              </a:rPr>
              <a:t>conflict [of interest]</a:t>
            </a:r>
            <a:r>
              <a:rPr lang="en-US" b="0" i="0" dirty="0">
                <a:solidFill>
                  <a:srgbClr val="202122"/>
                </a:solidFill>
                <a:effectLst/>
                <a:latin typeface="Arial" panose="020B0604020202020204" pitchFamily="34" charset="0"/>
              </a:rPr>
              <a:t>" with his role as CEO of </a:t>
            </a:r>
            <a:r>
              <a:rPr lang="en-US" b="0" i="0" u="none" strike="noStrike" dirty="0">
                <a:solidFill>
                  <a:srgbClr val="3366CC"/>
                </a:solidFill>
                <a:effectLst/>
                <a:latin typeface="Arial" panose="020B0604020202020204" pitchFamily="34" charset="0"/>
                <a:hlinkClick r:id="rId6" tooltip="Tesla, Inc."/>
              </a:rPr>
              <a:t>Tesla</a:t>
            </a:r>
            <a:r>
              <a:rPr lang="en-US" b="0" i="0" dirty="0">
                <a:solidFill>
                  <a:srgbClr val="202122"/>
                </a:solidFill>
                <a:effectLst/>
                <a:latin typeface="Arial" panose="020B0604020202020204" pitchFamily="34" charset="0"/>
              </a:rPr>
              <a:t> due to Tesla's </a:t>
            </a:r>
            <a:r>
              <a:rPr lang="en-US" b="0" i="0" u="none" strike="noStrike" dirty="0">
                <a:solidFill>
                  <a:srgbClr val="3366CC"/>
                </a:solidFill>
                <a:effectLst/>
                <a:latin typeface="Arial" panose="020B0604020202020204" pitchFamily="34" charset="0"/>
                <a:hlinkClick r:id="rId7" tooltip="Tesla Autopilot"/>
              </a:rPr>
              <a:t>AI development for self-driving cars</a:t>
            </a:r>
            <a:r>
              <a:rPr lang="en-US" b="0" i="0" dirty="0">
                <a:solidFill>
                  <a:srgbClr val="202122"/>
                </a:solidFill>
                <a:effectLst/>
                <a:latin typeface="Arial" panose="020B0604020202020204" pitchFamily="34" charset="0"/>
              </a:rPr>
              <a:t>, but remained a donor.</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According to </a:t>
            </a:r>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the capped-profit model allows </a:t>
            </a:r>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LP to legally attract investment from venture funds, and in addition, to grant employees stakes in the company, the goal being that they can say "I'm going to </a:t>
            </a:r>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but in the long term it's not going to be disadvantageous to us as a family.“</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Many top researchers work for </a:t>
            </a:r>
            <a:r>
              <a:rPr lang="en-US" b="0" i="0" u="none" strike="noStrike" dirty="0">
                <a:solidFill>
                  <a:srgbClr val="3366CC"/>
                </a:solidFill>
                <a:effectLst/>
                <a:latin typeface="Arial" panose="020B0604020202020204" pitchFamily="34" charset="0"/>
                <a:hlinkClick r:id="rId8" tooltip="Google Brain"/>
              </a:rPr>
              <a:t>Google Brain</a:t>
            </a:r>
            <a:r>
              <a:rPr lang="en-US" b="0" i="0" dirty="0">
                <a:solidFill>
                  <a:srgbClr val="202122"/>
                </a:solidFill>
                <a:effectLst/>
                <a:latin typeface="Arial" panose="020B0604020202020204" pitchFamily="34" charset="0"/>
              </a:rPr>
              <a:t>, DeepMind, or Facebook, which offer stock options that a nonprofit would be unable to.</a:t>
            </a:r>
            <a:r>
              <a:rPr lang="en-US" b="0" i="0" u="none" strike="noStrike" baseline="30000" dirty="0">
                <a:solidFill>
                  <a:srgbClr val="3366CC"/>
                </a:solidFill>
                <a:effectLst/>
                <a:latin typeface="Arial" panose="020B0604020202020204" pitchFamily="34" charset="0"/>
                <a:hlinkClick r:id="rId9"/>
              </a:rPr>
              <a:t>[25]</a:t>
            </a:r>
            <a:r>
              <a:rPr lang="en-US" b="0" i="0" dirty="0">
                <a:solidFill>
                  <a:srgbClr val="202122"/>
                </a:solidFill>
                <a:effectLst/>
                <a:latin typeface="Arial" panose="020B0604020202020204" pitchFamily="34" charset="0"/>
              </a:rPr>
              <a:t> Prior to the transition, public disclosure of the compensation of top employees at </a:t>
            </a:r>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was legally required.</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The company then distributed </a:t>
            </a:r>
            <a:r>
              <a:rPr lang="en-US" b="0" i="0" u="none" strike="noStrike" dirty="0">
                <a:solidFill>
                  <a:srgbClr val="3366CC"/>
                </a:solidFill>
                <a:effectLst/>
                <a:latin typeface="Arial" panose="020B0604020202020204" pitchFamily="34" charset="0"/>
                <a:hlinkClick r:id="rId10" tooltip="Equity (finance)"/>
              </a:rPr>
              <a:t>equity</a:t>
            </a:r>
            <a:r>
              <a:rPr lang="en-US" b="0" i="0" dirty="0">
                <a:solidFill>
                  <a:srgbClr val="202122"/>
                </a:solidFill>
                <a:effectLst/>
                <a:latin typeface="Arial" panose="020B0604020202020204" pitchFamily="34" charset="0"/>
              </a:rPr>
              <a:t> to its employees and partnered with Microsoft and Matthew Brown Companies,</a:t>
            </a:r>
            <a:r>
              <a:rPr lang="en-US" b="0" i="0" u="none" strike="noStrike" baseline="30000" dirty="0">
                <a:solidFill>
                  <a:srgbClr val="3366CC"/>
                </a:solidFill>
                <a:effectLst/>
                <a:latin typeface="Arial" panose="020B0604020202020204" pitchFamily="34" charset="0"/>
                <a:hlinkClick r:id="rId11"/>
              </a:rPr>
              <a:t>[27]</a:t>
            </a:r>
            <a:r>
              <a:rPr lang="en-US" b="0" i="0" dirty="0">
                <a:solidFill>
                  <a:srgbClr val="202122"/>
                </a:solidFill>
                <a:effectLst/>
                <a:latin typeface="Arial" panose="020B0604020202020204" pitchFamily="34" charset="0"/>
              </a:rPr>
              <a:t> who announced an investment package of $1 billion into the company.</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The transition from a nonprofit to a capped-profit company was viewed with skepticism by </a:t>
            </a:r>
            <a:r>
              <a:rPr lang="en-US" b="0" i="0" u="none" strike="noStrike" dirty="0">
                <a:solidFill>
                  <a:srgbClr val="3366CC"/>
                </a:solidFill>
                <a:effectLst/>
                <a:latin typeface="Arial" panose="020B0604020202020204" pitchFamily="34" charset="0"/>
                <a:hlinkClick r:id="rId12" tooltip="Oren Etzioni"/>
              </a:rPr>
              <a:t>Oren Etzioni</a:t>
            </a:r>
            <a:r>
              <a:rPr lang="en-US" b="0" i="0" dirty="0">
                <a:solidFill>
                  <a:srgbClr val="202122"/>
                </a:solidFill>
                <a:effectLst/>
                <a:latin typeface="Arial" panose="020B0604020202020204" pitchFamily="34" charset="0"/>
              </a:rPr>
              <a:t> of the nonprofit </a:t>
            </a:r>
            <a:r>
              <a:rPr lang="en-US" b="0" i="0" u="none" strike="noStrike" dirty="0">
                <a:solidFill>
                  <a:srgbClr val="3366CC"/>
                </a:solidFill>
                <a:effectLst/>
                <a:latin typeface="Arial" panose="020B0604020202020204" pitchFamily="34" charset="0"/>
                <a:hlinkClick r:id="rId13" tooltip="Allen Institute for AI"/>
              </a:rPr>
              <a:t>Allen Institute for AI</a:t>
            </a:r>
            <a:r>
              <a:rPr lang="en-US" b="0" i="0" dirty="0">
                <a:solidFill>
                  <a:srgbClr val="202122"/>
                </a:solidFill>
                <a:effectLst/>
                <a:latin typeface="Arial" panose="020B0604020202020204" pitchFamily="34" charset="0"/>
              </a:rPr>
              <a:t>, who agreed that wooing top researchers to a nonprofit is difficult, but stated "I disagree with the notion that a nonprofit can't compete" and pointed to successful low-budget projects by </a:t>
            </a:r>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and others. "If bigger and better funded was always better, then </a:t>
            </a:r>
            <a:r>
              <a:rPr lang="en-US" b="0" i="0" u="none" strike="noStrike" dirty="0">
                <a:solidFill>
                  <a:srgbClr val="3366CC"/>
                </a:solidFill>
                <a:effectLst/>
                <a:latin typeface="Arial" panose="020B0604020202020204" pitchFamily="34" charset="0"/>
                <a:hlinkClick r:id="rId14" tooltip="IBM"/>
              </a:rPr>
              <a:t>IBM</a:t>
            </a:r>
            <a:r>
              <a:rPr lang="en-US" b="0" i="0" dirty="0">
                <a:solidFill>
                  <a:srgbClr val="202122"/>
                </a:solidFill>
                <a:effectLst/>
                <a:latin typeface="Arial" panose="020B0604020202020204" pitchFamily="34" charset="0"/>
              </a:rPr>
              <a:t> would still be number one.“</a:t>
            </a: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3</a:t>
            </a:fld>
            <a:endParaRPr lang="en-US"/>
          </a:p>
        </p:txBody>
      </p:sp>
    </p:spTree>
    <p:extLst>
      <p:ext uri="{BB962C8B-B14F-4D97-AF65-F5344CB8AC3E}">
        <p14:creationId xmlns:p14="http://schemas.microsoft.com/office/powerpoint/2010/main" val="1115049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4</a:t>
            </a:fld>
            <a:endParaRPr lang="en-US"/>
          </a:p>
        </p:txBody>
      </p:sp>
    </p:spTree>
    <p:extLst>
      <p:ext uri="{BB962C8B-B14F-4D97-AF65-F5344CB8AC3E}">
        <p14:creationId xmlns:p14="http://schemas.microsoft.com/office/powerpoint/2010/main" val="411067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5</a:t>
            </a:fld>
            <a:endParaRPr lang="en-US"/>
          </a:p>
        </p:txBody>
      </p:sp>
    </p:spTree>
    <p:extLst>
      <p:ext uri="{BB962C8B-B14F-4D97-AF65-F5344CB8AC3E}">
        <p14:creationId xmlns:p14="http://schemas.microsoft.com/office/powerpoint/2010/main" val="127714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6</a:t>
            </a:fld>
            <a:endParaRPr lang="en-US"/>
          </a:p>
        </p:txBody>
      </p:sp>
    </p:spTree>
    <p:extLst>
      <p:ext uri="{BB962C8B-B14F-4D97-AF65-F5344CB8AC3E}">
        <p14:creationId xmlns:p14="http://schemas.microsoft.com/office/powerpoint/2010/main" val="1981816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7</a:t>
            </a:fld>
            <a:endParaRPr lang="en-US"/>
          </a:p>
        </p:txBody>
      </p:sp>
    </p:spTree>
    <p:extLst>
      <p:ext uri="{BB962C8B-B14F-4D97-AF65-F5344CB8AC3E}">
        <p14:creationId xmlns:p14="http://schemas.microsoft.com/office/powerpoint/2010/main" val="71226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8</a:t>
            </a:fld>
            <a:endParaRPr lang="en-US"/>
          </a:p>
        </p:txBody>
      </p:sp>
    </p:spTree>
    <p:extLst>
      <p:ext uri="{BB962C8B-B14F-4D97-AF65-F5344CB8AC3E}">
        <p14:creationId xmlns:p14="http://schemas.microsoft.com/office/powerpoint/2010/main" val="1357725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9</a:t>
            </a:fld>
            <a:endParaRPr lang="en-US"/>
          </a:p>
        </p:txBody>
      </p:sp>
    </p:spTree>
    <p:extLst>
      <p:ext uri="{BB962C8B-B14F-4D97-AF65-F5344CB8AC3E}">
        <p14:creationId xmlns:p14="http://schemas.microsoft.com/office/powerpoint/2010/main" val="3397901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1C89A0-249E-4B92-A90B-2DFEC1D650FC}" type="datetime1">
              <a:rPr lang="en-US" smtClean="0"/>
              <a:t>3/1/2023</a:t>
            </a:fld>
            <a:endParaRPr lang="en-US"/>
          </a:p>
        </p:txBody>
      </p:sp>
      <p:sp>
        <p:nvSpPr>
          <p:cNvPr id="5" name="Footer Placeholder 4"/>
          <p:cNvSpPr>
            <a:spLocks noGrp="1"/>
          </p:cNvSpPr>
          <p:nvPr>
            <p:ph type="ftr" sz="quarter" idx="11"/>
          </p:nvPr>
        </p:nvSpPr>
        <p:spPr/>
        <p:txBody>
          <a:bodyPr/>
          <a:lstStyle/>
          <a:p>
            <a:r>
              <a:rPr lang="en-US"/>
              <a:t>ChatGPT</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88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7CE17-9E2E-4270-8F24-28D07B415CFE}" type="datetime1">
              <a:rPr lang="en-US" smtClean="0"/>
              <a:t>3/1/2023</a:t>
            </a:fld>
            <a:endParaRPr lang="en-US"/>
          </a:p>
        </p:txBody>
      </p:sp>
      <p:sp>
        <p:nvSpPr>
          <p:cNvPr id="5" name="Footer Placeholder 4"/>
          <p:cNvSpPr>
            <a:spLocks noGrp="1"/>
          </p:cNvSpPr>
          <p:nvPr>
            <p:ph type="ftr" sz="quarter" idx="11"/>
          </p:nvPr>
        </p:nvSpPr>
        <p:spPr/>
        <p:txBody>
          <a:bodyPr/>
          <a:lstStyle/>
          <a:p>
            <a:r>
              <a:rPr lang="en-US"/>
              <a:t>ChatGPT</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41245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98DFFB-473A-447A-9BE8-51922C64B858}" type="datetime1">
              <a:rPr lang="en-US" smtClean="0"/>
              <a:t>3/1/2023</a:t>
            </a:fld>
            <a:endParaRPr lang="en-US"/>
          </a:p>
        </p:txBody>
      </p:sp>
      <p:sp>
        <p:nvSpPr>
          <p:cNvPr id="5" name="Footer Placeholder 4"/>
          <p:cNvSpPr>
            <a:spLocks noGrp="1"/>
          </p:cNvSpPr>
          <p:nvPr>
            <p:ph type="ftr" sz="quarter" idx="11"/>
          </p:nvPr>
        </p:nvSpPr>
        <p:spPr/>
        <p:txBody>
          <a:bodyPr/>
          <a:lstStyle/>
          <a:p>
            <a:r>
              <a:rPr lang="en-US"/>
              <a:t>ChatGPT</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9336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B4EA6-B777-471A-ABC4-15E9F53FF938}" type="datetime1">
              <a:rPr lang="en-US" smtClean="0"/>
              <a:t>3/1/2023</a:t>
            </a:fld>
            <a:endParaRPr lang="en-US"/>
          </a:p>
        </p:txBody>
      </p:sp>
      <p:sp>
        <p:nvSpPr>
          <p:cNvPr id="5" name="Footer Placeholder 4"/>
          <p:cNvSpPr>
            <a:spLocks noGrp="1"/>
          </p:cNvSpPr>
          <p:nvPr>
            <p:ph type="ftr" sz="quarter" idx="11"/>
          </p:nvPr>
        </p:nvSpPr>
        <p:spPr/>
        <p:txBody>
          <a:bodyPr/>
          <a:lstStyle/>
          <a:p>
            <a:r>
              <a:rPr lang="en-US"/>
              <a:t>ChatGPT</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37665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0ED9B7-395F-474D-B843-FA3E1023F59E}" type="datetime1">
              <a:rPr lang="en-US" smtClean="0"/>
              <a:t>3/1/2023</a:t>
            </a:fld>
            <a:endParaRPr lang="en-US"/>
          </a:p>
        </p:txBody>
      </p:sp>
      <p:sp>
        <p:nvSpPr>
          <p:cNvPr id="5" name="Footer Placeholder 4"/>
          <p:cNvSpPr>
            <a:spLocks noGrp="1"/>
          </p:cNvSpPr>
          <p:nvPr>
            <p:ph type="ftr" sz="quarter" idx="11"/>
          </p:nvPr>
        </p:nvSpPr>
        <p:spPr/>
        <p:txBody>
          <a:bodyPr/>
          <a:lstStyle/>
          <a:p>
            <a:r>
              <a:rPr lang="en-US"/>
              <a:t>ChatGPT</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3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BD569A-9BB3-41E4-9467-7772B11412AB}" type="datetime1">
              <a:rPr lang="en-US" smtClean="0"/>
              <a:t>3/1/2023</a:t>
            </a:fld>
            <a:endParaRPr lang="en-US"/>
          </a:p>
        </p:txBody>
      </p:sp>
      <p:sp>
        <p:nvSpPr>
          <p:cNvPr id="6" name="Footer Placeholder 5"/>
          <p:cNvSpPr>
            <a:spLocks noGrp="1"/>
          </p:cNvSpPr>
          <p:nvPr>
            <p:ph type="ftr" sz="quarter" idx="11"/>
          </p:nvPr>
        </p:nvSpPr>
        <p:spPr/>
        <p:txBody>
          <a:bodyPr/>
          <a:lstStyle/>
          <a:p>
            <a:r>
              <a:rPr lang="en-US"/>
              <a:t>ChatGPT</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72213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A7D13D-823E-4463-A050-D8F55BE9343B}" type="datetime1">
              <a:rPr lang="en-US" smtClean="0"/>
              <a:t>3/1/2023</a:t>
            </a:fld>
            <a:endParaRPr lang="en-US"/>
          </a:p>
        </p:txBody>
      </p:sp>
      <p:sp>
        <p:nvSpPr>
          <p:cNvPr id="8" name="Footer Placeholder 7"/>
          <p:cNvSpPr>
            <a:spLocks noGrp="1"/>
          </p:cNvSpPr>
          <p:nvPr>
            <p:ph type="ftr" sz="quarter" idx="11"/>
          </p:nvPr>
        </p:nvSpPr>
        <p:spPr/>
        <p:txBody>
          <a:bodyPr/>
          <a:lstStyle/>
          <a:p>
            <a:r>
              <a:rPr lang="en-US"/>
              <a:t>ChatGPT</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538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9781BA-E205-4E00-9D33-8CC1EDFA29DB}" type="datetime1">
              <a:rPr lang="en-US" smtClean="0"/>
              <a:t>3/1/2023</a:t>
            </a:fld>
            <a:endParaRPr lang="en-US"/>
          </a:p>
        </p:txBody>
      </p:sp>
      <p:sp>
        <p:nvSpPr>
          <p:cNvPr id="4" name="Footer Placeholder 3"/>
          <p:cNvSpPr>
            <a:spLocks noGrp="1"/>
          </p:cNvSpPr>
          <p:nvPr>
            <p:ph type="ftr" sz="quarter" idx="11"/>
          </p:nvPr>
        </p:nvSpPr>
        <p:spPr/>
        <p:txBody>
          <a:bodyPr/>
          <a:lstStyle/>
          <a:p>
            <a:r>
              <a:rPr lang="en-US"/>
              <a:t>ChatGPT</a:t>
            </a:r>
          </a:p>
        </p:txBody>
      </p:sp>
      <p:sp>
        <p:nvSpPr>
          <p:cNvPr id="5" name="Slide Number Placeholder 4"/>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92887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DC5B074-7EF8-41B8-9F75-E752B5865C1F}" type="datetime1">
              <a:rPr lang="en-US" smtClean="0"/>
              <a:t>3/1/2023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ChatGPT</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008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8580A7F-B65F-4F70-B27B-A66B647C26EE}" type="datetime1">
              <a:rPr lang="en-US" smtClean="0"/>
              <a:t>3/1/2023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ChatGPT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39AD06-24D5-4BD7-A5D9-D7D60C888695}" type="slidenum">
              <a:rPr lang="en-US" smtClean="0"/>
              <a:t>‹#›</a:t>
            </a:fld>
            <a:endParaRPr lang="en-US"/>
          </a:p>
        </p:txBody>
      </p:sp>
    </p:spTree>
    <p:extLst>
      <p:ext uri="{BB962C8B-B14F-4D97-AF65-F5344CB8AC3E}">
        <p14:creationId xmlns:p14="http://schemas.microsoft.com/office/powerpoint/2010/main" val="344611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41C8E7-A26C-485B-8644-EA38DFD9C3E5}" type="datetime1">
              <a:rPr lang="en-US" smtClean="0"/>
              <a:t>3/1/2023</a:t>
            </a:fld>
            <a:endParaRPr lang="en-US"/>
          </a:p>
        </p:txBody>
      </p:sp>
      <p:sp>
        <p:nvSpPr>
          <p:cNvPr id="6" name="Footer Placeholder 5"/>
          <p:cNvSpPr>
            <a:spLocks noGrp="1"/>
          </p:cNvSpPr>
          <p:nvPr>
            <p:ph type="ftr" sz="quarter" idx="11"/>
          </p:nvPr>
        </p:nvSpPr>
        <p:spPr/>
        <p:txBody>
          <a:bodyPr/>
          <a:lstStyle/>
          <a:p>
            <a:r>
              <a:rPr lang="en-US"/>
              <a:t>ChatGPT</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28244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647CEE-C4CC-4B04-9A81-905FC3D6C0E7}" type="datetime1">
              <a:rPr lang="en-US" smtClean="0"/>
              <a:t>3/1/2023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ChatGPT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39AD06-24D5-4BD7-A5D9-D7D60C88869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4422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lifearchitect.ai/models/"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lifearchitect.ai/models/"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hyperlink" Target="https://arxiv.org/abs/2005.14165" TargetMode="External"/><Relationship Id="rId3" Type="http://schemas.openxmlformats.org/officeDocument/2006/relationships/hyperlink" Target="https://blogs.microsoft.com/ai/openai-azure-supercomputer/" TargetMode="External"/><Relationship Id="rId7" Type="http://schemas.openxmlformats.org/officeDocument/2006/relationships/hyperlink" Target="https://lifearchitect.ai/chinchilla/"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pile.eleuther.ai/" TargetMode="External"/><Relationship Id="rId5" Type="http://schemas.openxmlformats.org/officeDocument/2006/relationships/hyperlink" Target="https://www.nytimes.com/2018/04/19/technology/artificial-intelligence-salaries-openai.html" TargetMode="External"/><Relationship Id="rId10" Type="http://schemas.openxmlformats.org/officeDocument/2006/relationships/hyperlink" Target="https://github.com/facebookresearch/metaseq/blob/main/projects/OPT/chronicles/OPT175B_Logbook.pdf" TargetMode="External"/><Relationship Id="rId4" Type="http://schemas.openxmlformats.org/officeDocument/2006/relationships/hyperlink" Target="https://openai.com/blog/microsoft/" TargetMode="External"/><Relationship Id="rId9" Type="http://schemas.openxmlformats.org/officeDocument/2006/relationships/hyperlink" Target="https://arxiv.org/abs/2210.02414"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Labeled_data"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en.wikipedia.org/wiki/Media_bias" TargetMode="External"/><Relationship Id="rId5" Type="http://schemas.openxmlformats.org/officeDocument/2006/relationships/hyperlink" Target="https://en.wikipedia.org/wiki/Neo-Nazi" TargetMode="External"/><Relationship Id="rId4" Type="http://schemas.openxmlformats.org/officeDocument/2006/relationships/hyperlink" Target="https://en.wikipedia.org/wiki/Molotov_cocktai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OpenAI"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openai.com/blog/api-no-waitlist/" TargetMode="External"/><Relationship Id="rId13" Type="http://schemas.openxmlformats.org/officeDocument/2006/relationships/hyperlink" Target="https://archive.is/XRl0R" TargetMode="External"/><Relationship Id="rId3" Type="http://schemas.openxmlformats.org/officeDocument/2006/relationships/hyperlink" Target="https://openai.com/blog/language-unsupervised/" TargetMode="External"/><Relationship Id="rId7" Type="http://schemas.openxmlformats.org/officeDocument/2006/relationships/hyperlink" Target="https://blogs.microsoft.com/blog/2020/09/22/microsoft-teams-up-with-openai-to-exclusively-license-gpt-3-language-model/" TargetMode="External"/><Relationship Id="rId12" Type="http://schemas.openxmlformats.org/officeDocument/2006/relationships/hyperlink" Target="https://openai.com/blog/chatgp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openai.com/blog/openai-api/" TargetMode="External"/><Relationship Id="rId11" Type="http://schemas.openxmlformats.org/officeDocument/2006/relationships/hyperlink" Target="https://openai.com/blog/whisper/" TargetMode="External"/><Relationship Id="rId5" Type="http://schemas.openxmlformats.org/officeDocument/2006/relationships/hyperlink" Target="https://arxiv.org/abs/2005.14165" TargetMode="External"/><Relationship Id="rId10" Type="http://schemas.openxmlformats.org/officeDocument/2006/relationships/hyperlink" Target="https://help.openai.com/en/articles/6485334-openai-api-pricing-update-faq" TargetMode="External"/><Relationship Id="rId4" Type="http://schemas.openxmlformats.org/officeDocument/2006/relationships/hyperlink" Target="https://openai.com/blog/better-language-models/" TargetMode="External"/><Relationship Id="rId9" Type="http://schemas.openxmlformats.org/officeDocument/2006/relationships/hyperlink" Target="https://arxiv.org/abs/2207.1425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penai.com/blog/gpt-3-app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archive.is/XRl0R" TargetMode="External"/><Relationship Id="rId4" Type="http://schemas.openxmlformats.org/officeDocument/2006/relationships/hyperlink" Target="https://twitter.com/sama/status/153973778931025920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harmor/awesome-chatgpt"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teddynpc/status/1598767389390573569" TargetMode="External"/><Relationship Id="rId3" Type="http://schemas.openxmlformats.org/officeDocument/2006/relationships/hyperlink" Target="https://docs.google.com/spreadsheets/d/1O5KVQW1Hx5ZAkcg8AIRjbQLQzx2wVaLl0SqUu-ir9Fs/edit#gid=1264523637" TargetMode="External"/><Relationship Id="rId7" Type="http://schemas.openxmlformats.org/officeDocument/2006/relationships/hyperlink" Target="https://davidrozado.substack.com/p/what-is-the-iq-of-chatgpt" TargetMode="External"/><Relationship Id="rId12" Type="http://schemas.openxmlformats.org/officeDocument/2006/relationships/hyperlink" Target="https://arxiv.org/abs/2005.14165"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mobile.twitter.com/StephaneMaarek/status/1600864604220964871" TargetMode="External"/><Relationship Id="rId11" Type="http://schemas.openxmlformats.org/officeDocument/2006/relationships/hyperlink" Target="https://www.watercoolertrivia.com/blog/gpt-3-vs-water-cooler-trivia-participants-a-human-vs-robot-showdown" TargetMode="External"/><Relationship Id="rId5" Type="http://schemas.openxmlformats.org/officeDocument/2006/relationships/hyperlink" Target="https://lifearchitect.ai/ravens/" TargetMode="External"/><Relationship Id="rId10" Type="http://schemas.openxmlformats.org/officeDocument/2006/relationships/hyperlink" Target="https://youtu.be/BDTm9lrx8Uw" TargetMode="External"/><Relationship Id="rId4" Type="http://schemas.openxmlformats.org/officeDocument/2006/relationships/hyperlink" Target="https://arxiv.org/abs/2212.09196v1" TargetMode="External"/><Relationship Id="rId9" Type="http://schemas.openxmlformats.org/officeDocument/2006/relationships/hyperlink" Target="https://lifearchitect.ai/watson/"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malegislature.gov/Bills/193/SD1827" TargetMode="External"/><Relationship Id="rId13" Type="http://schemas.openxmlformats.org/officeDocument/2006/relationships/hyperlink" Target="https://www.medrxiv.org/content/10.1101/2022.12.19.22283643v1" TargetMode="External"/><Relationship Id="rId3" Type="http://schemas.openxmlformats.org/officeDocument/2006/relationships/hyperlink" Target="https://time.com/6255952/ai-impact-chatgpt-microsoft-google/" TargetMode="External"/><Relationship Id="rId7" Type="http://schemas.openxmlformats.org/officeDocument/2006/relationships/hyperlink" Target="https://www.bluradio.com/judicial/sentencia-la-tome-yo-chatgpt-respaldo-argumentacion-juez-de-cartagena-uso-inteligencia-artificial-pr30" TargetMode="External"/><Relationship Id="rId12" Type="http://schemas.openxmlformats.org/officeDocument/2006/relationships/hyperlink" Target="https://arxiv.org/abs/2212.14402"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interestingengineering.com/innovation/chatgpt-makes-humane-decision-columbia" TargetMode="External"/><Relationship Id="rId11" Type="http://schemas.openxmlformats.org/officeDocument/2006/relationships/hyperlink" Target="https://arxiv.org/abs/2301.04408" TargetMode="External"/><Relationship Id="rId5" Type="http://schemas.openxmlformats.org/officeDocument/2006/relationships/hyperlink" Target="https://www.cnbc.com/2023/01/31/google-testing-chatgpt-like-chatbot-apprentice-bard-with-employees.html" TargetMode="External"/><Relationship Id="rId10" Type="http://schemas.openxmlformats.org/officeDocument/2006/relationships/hyperlink" Target="https://mackinstitute.wharton.upenn.edu/wp-content/uploads/2023/01/Christian-Terwiesch-Chat-GTP.pdf" TargetMode="External"/><Relationship Id="rId4" Type="http://schemas.openxmlformats.org/officeDocument/2006/relationships/hyperlink" Target="https://www.pcmag.com/news/chatgpt-passes-google-coding-interview-for-level-3-engineer-with-183k-salary" TargetMode="External"/><Relationship Id="rId9" Type="http://schemas.openxmlformats.org/officeDocument/2006/relationships/hyperlink" Target="https://malegislature.gov/Bills/193/HD676" TargetMode="External"/><Relationship Id="rId14" Type="http://schemas.openxmlformats.org/officeDocument/2006/relationships/hyperlink" Target="https://docs.google.com/spreadsheets/d/1O5KVQW1Hx5ZAkcg8AIRjbQLQzx2wVaLl0SqUu-ir9Fs/edit#gid=1264523637"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0777-6440-4CE6-9790-EE8D0C706BB0}"/>
              </a:ext>
            </a:extLst>
          </p:cNvPr>
          <p:cNvSpPr>
            <a:spLocks noGrp="1"/>
          </p:cNvSpPr>
          <p:nvPr>
            <p:ph type="ctrTitle"/>
          </p:nvPr>
        </p:nvSpPr>
        <p:spPr/>
        <p:txBody>
          <a:bodyPr/>
          <a:lstStyle/>
          <a:p>
            <a:r>
              <a:rPr lang="en-US" sz="4000" spc="-5" dirty="0">
                <a:solidFill>
                  <a:prstClr val="black">
                    <a:lumMod val="75000"/>
                    <a:lumOff val="25000"/>
                  </a:prstClr>
                </a:solidFill>
                <a:latin typeface="Calibri" panose="020F0502020204030204"/>
              </a:rPr>
              <a:t>Chatting about </a:t>
            </a:r>
            <a:r>
              <a:rPr lang="en-US" sz="4000" spc="-5" dirty="0" err="1">
                <a:solidFill>
                  <a:prstClr val="black">
                    <a:lumMod val="75000"/>
                    <a:lumOff val="25000"/>
                  </a:prstClr>
                </a:solidFill>
                <a:latin typeface="Calibri" panose="020F0502020204030204"/>
              </a:rPr>
              <a:t>ChatGPT</a:t>
            </a:r>
            <a:br>
              <a:rPr lang="en-US" sz="4000" spc="-5" dirty="0">
                <a:solidFill>
                  <a:prstClr val="black">
                    <a:lumMod val="75000"/>
                    <a:lumOff val="25000"/>
                  </a:prstClr>
                </a:solidFill>
                <a:latin typeface="Calibri" panose="020F0502020204030204"/>
              </a:rPr>
            </a:br>
            <a:r>
              <a:rPr lang="en-US" sz="1800" spc="-5" dirty="0">
                <a:solidFill>
                  <a:prstClr val="black">
                    <a:lumMod val="75000"/>
                    <a:lumOff val="25000"/>
                  </a:prstClr>
                </a:solidFill>
                <a:latin typeface="Calibri" panose="020F0502020204030204"/>
              </a:rPr>
              <a:t>Technology created by </a:t>
            </a:r>
            <a:r>
              <a:rPr lang="en-US" sz="1800" spc="-5" dirty="0" err="1">
                <a:solidFill>
                  <a:prstClr val="black">
                    <a:lumMod val="75000"/>
                    <a:lumOff val="25000"/>
                  </a:prstClr>
                </a:solidFill>
                <a:latin typeface="Calibri" panose="020F0502020204030204"/>
              </a:rPr>
              <a:t>OpenAI</a:t>
            </a:r>
            <a:endParaRPr lang="en-US" sz="1800" dirty="0"/>
          </a:p>
        </p:txBody>
      </p:sp>
      <p:sp>
        <p:nvSpPr>
          <p:cNvPr id="3" name="Subtitle 2">
            <a:extLst>
              <a:ext uri="{FF2B5EF4-FFF2-40B4-BE49-F238E27FC236}">
                <a16:creationId xmlns:a16="http://schemas.microsoft.com/office/drawing/2014/main" id="{56E82A29-74A2-464F-9A26-EE8AA77EC479}"/>
              </a:ext>
            </a:extLst>
          </p:cNvPr>
          <p:cNvSpPr>
            <a:spLocks noGrp="1"/>
          </p:cNvSpPr>
          <p:nvPr>
            <p:ph type="subTitle" idx="1"/>
          </p:nvPr>
        </p:nvSpPr>
        <p:spPr>
          <a:xfrm>
            <a:off x="1100051" y="4455620"/>
            <a:ext cx="10058400" cy="1528911"/>
          </a:xfrm>
        </p:spPr>
        <p:txBody>
          <a:bodyPr>
            <a:normAutofit/>
          </a:bodyPr>
          <a:lstStyle/>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a:ea typeface="+mn-ea"/>
                <a:cs typeface="Calibri Light"/>
              </a:rPr>
              <a:t>Presentation by TJ LaGrow</a:t>
            </a:r>
          </a:p>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pitchFamily="34" charset="0"/>
                <a:cs typeface="Calibri" panose="020F0502020204030204" pitchFamily="34" charset="0"/>
              </a:rPr>
              <a:t>TReNDS Center MLBBQ </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03/03/2022</a:t>
            </a:r>
          </a:p>
        </p:txBody>
      </p:sp>
      <p:sp>
        <p:nvSpPr>
          <p:cNvPr id="5" name="Slide Number Placeholder 4">
            <a:extLst>
              <a:ext uri="{FF2B5EF4-FFF2-40B4-BE49-F238E27FC236}">
                <a16:creationId xmlns:a16="http://schemas.microsoft.com/office/drawing/2014/main" id="{80A6CB34-B76A-4193-BF94-03FA275A72C4}"/>
              </a:ext>
            </a:extLst>
          </p:cNvPr>
          <p:cNvSpPr>
            <a:spLocks noGrp="1"/>
          </p:cNvSpPr>
          <p:nvPr>
            <p:ph type="sldNum" sz="quarter" idx="12"/>
          </p:nvPr>
        </p:nvSpPr>
        <p:spPr/>
        <p:txBody>
          <a:bodyPr/>
          <a:lstStyle/>
          <a:p>
            <a:fld id="{AA39AD06-24D5-4BD7-A5D9-D7D60C888695}" type="slidenum">
              <a:rPr lang="en-US" smtClean="0"/>
              <a:t>1</a:t>
            </a:fld>
            <a:endParaRPr lang="en-US"/>
          </a:p>
        </p:txBody>
      </p:sp>
      <p:sp>
        <p:nvSpPr>
          <p:cNvPr id="8" name="Footer Placeholder 7">
            <a:extLst>
              <a:ext uri="{FF2B5EF4-FFF2-40B4-BE49-F238E27FC236}">
                <a16:creationId xmlns:a16="http://schemas.microsoft.com/office/drawing/2014/main" id="{A896A207-BBF8-6988-5BF3-366478C26671}"/>
              </a:ext>
            </a:extLst>
          </p:cNvPr>
          <p:cNvSpPr>
            <a:spLocks noGrp="1"/>
          </p:cNvSpPr>
          <p:nvPr>
            <p:ph type="ftr" sz="quarter" idx="11"/>
          </p:nvPr>
        </p:nvSpPr>
        <p:spPr/>
        <p:txBody>
          <a:bodyPr/>
          <a:lstStyle/>
          <a:p>
            <a:r>
              <a:rPr lang="en-US"/>
              <a:t>ChatGPT</a:t>
            </a:r>
          </a:p>
        </p:txBody>
      </p:sp>
      <p:pic>
        <p:nvPicPr>
          <p:cNvPr id="7" name="Picture 6" descr="A person wearing a suit and tie&#10;&#10;Description automatically generated with medium confidence">
            <a:extLst>
              <a:ext uri="{FF2B5EF4-FFF2-40B4-BE49-F238E27FC236}">
                <a16:creationId xmlns:a16="http://schemas.microsoft.com/office/drawing/2014/main" id="{85CB7C37-9314-562A-A03E-9F958204B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121" y="172029"/>
            <a:ext cx="3622717" cy="2718607"/>
          </a:xfrm>
          <a:prstGeom prst="rect">
            <a:avLst/>
          </a:prstGeom>
        </p:spPr>
      </p:pic>
      <p:pic>
        <p:nvPicPr>
          <p:cNvPr id="10" name="Picture 9" descr="A child taking a selfie&#10;&#10;Description automatically generated with medium confidence">
            <a:extLst>
              <a:ext uri="{FF2B5EF4-FFF2-40B4-BE49-F238E27FC236}">
                <a16:creationId xmlns:a16="http://schemas.microsoft.com/office/drawing/2014/main" id="{9E93614B-AD8B-B601-9A2C-A6C1132EC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2396" y="172029"/>
            <a:ext cx="3622717" cy="2718607"/>
          </a:xfrm>
          <a:prstGeom prst="rect">
            <a:avLst/>
          </a:prstGeom>
        </p:spPr>
      </p:pic>
      <p:pic>
        <p:nvPicPr>
          <p:cNvPr id="12" name="Picture 11" descr="A picture containing text, person, sign&#10;&#10;Description automatically generated">
            <a:extLst>
              <a:ext uri="{FF2B5EF4-FFF2-40B4-BE49-F238E27FC236}">
                <a16:creationId xmlns:a16="http://schemas.microsoft.com/office/drawing/2014/main" id="{0AB0E6DF-9EF4-1837-9F73-E33EDD516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212" y="172029"/>
            <a:ext cx="3165973" cy="2718607"/>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6610A05F-7C26-465D-7FA9-FA0DC8A8CB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8173" y="3345338"/>
            <a:ext cx="2090057" cy="2090057"/>
          </a:xfrm>
          <a:prstGeom prst="rect">
            <a:avLst/>
          </a:prstGeom>
        </p:spPr>
      </p:pic>
      <p:sp>
        <p:nvSpPr>
          <p:cNvPr id="15" name="TextBox 14">
            <a:extLst>
              <a:ext uri="{FF2B5EF4-FFF2-40B4-BE49-F238E27FC236}">
                <a16:creationId xmlns:a16="http://schemas.microsoft.com/office/drawing/2014/main" id="{64761696-1750-766C-F56C-A058B8448C26}"/>
              </a:ext>
            </a:extLst>
          </p:cNvPr>
          <p:cNvSpPr txBox="1"/>
          <p:nvPr/>
        </p:nvSpPr>
        <p:spPr>
          <a:xfrm>
            <a:off x="9686528" y="5551714"/>
            <a:ext cx="2423827" cy="738664"/>
          </a:xfrm>
          <a:prstGeom prst="rect">
            <a:avLst/>
          </a:prstGeom>
          <a:noFill/>
        </p:spPr>
        <p:txBody>
          <a:bodyPr wrap="square" rtlCol="0">
            <a:spAutoFit/>
          </a:bodyPr>
          <a:lstStyle/>
          <a:p>
            <a:r>
              <a:rPr lang="en-US" sz="1400" dirty="0"/>
              <a:t>DALL-E 2: “impressionist, </a:t>
            </a:r>
            <a:r>
              <a:rPr lang="en-US" sz="1400" dirty="0" err="1"/>
              <a:t>chatgpt</a:t>
            </a:r>
            <a:r>
              <a:rPr lang="en-US" sz="1400" dirty="0"/>
              <a:t> writing a prompt for itself” Populated: 3/3/23</a:t>
            </a:r>
          </a:p>
        </p:txBody>
      </p:sp>
    </p:spTree>
    <p:extLst>
      <p:ext uri="{BB962C8B-B14F-4D97-AF65-F5344CB8AC3E}">
        <p14:creationId xmlns:p14="http://schemas.microsoft.com/office/powerpoint/2010/main" val="745481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86714790-E82D-D0D4-0DBC-F748AB4AF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033" y="1339065"/>
            <a:ext cx="3423110" cy="4944492"/>
          </a:xfrm>
          <a:prstGeom prst="rect">
            <a:avLst/>
          </a:prstGeom>
        </p:spPr>
      </p:pic>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10</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What is a Language Model?</a:t>
            </a:r>
          </a:p>
        </p:txBody>
      </p:sp>
      <p:sp>
        <p:nvSpPr>
          <p:cNvPr id="6" name="TextBox 5">
            <a:extLst>
              <a:ext uri="{FF2B5EF4-FFF2-40B4-BE49-F238E27FC236}">
                <a16:creationId xmlns:a16="http://schemas.microsoft.com/office/drawing/2014/main" id="{52EF2FDC-76DC-F408-F19D-3F072858062E}"/>
              </a:ext>
            </a:extLst>
          </p:cNvPr>
          <p:cNvSpPr txBox="1"/>
          <p:nvPr/>
        </p:nvSpPr>
        <p:spPr>
          <a:xfrm>
            <a:off x="152400" y="6041572"/>
            <a:ext cx="7883055" cy="307777"/>
          </a:xfrm>
          <a:prstGeom prst="rect">
            <a:avLst/>
          </a:prstGeom>
          <a:noFill/>
        </p:spPr>
        <p:txBody>
          <a:bodyPr wrap="none" rtlCol="0">
            <a:spAutoFit/>
          </a:bodyPr>
          <a:lstStyle/>
          <a:p>
            <a:r>
              <a:rPr lang="en-US" sz="1400" dirty="0"/>
              <a:t>* Source for architecture diagrams: https://builtin.com/artificial-intelligence/transformer-neural-network</a:t>
            </a:r>
          </a:p>
        </p:txBody>
      </p:sp>
      <p:grpSp>
        <p:nvGrpSpPr>
          <p:cNvPr id="12" name="Group 11">
            <a:extLst>
              <a:ext uri="{FF2B5EF4-FFF2-40B4-BE49-F238E27FC236}">
                <a16:creationId xmlns:a16="http://schemas.microsoft.com/office/drawing/2014/main" id="{AE9D5D1C-2A0C-F855-C62E-EF8C93D491E2}"/>
              </a:ext>
            </a:extLst>
          </p:cNvPr>
          <p:cNvGrpSpPr/>
          <p:nvPr/>
        </p:nvGrpSpPr>
        <p:grpSpPr>
          <a:xfrm>
            <a:off x="961244" y="908274"/>
            <a:ext cx="4260399" cy="1551835"/>
            <a:chOff x="7770258" y="1182294"/>
            <a:chExt cx="4260399" cy="1551835"/>
          </a:xfrm>
        </p:grpSpPr>
        <p:pic>
          <p:nvPicPr>
            <p:cNvPr id="8" name="Picture 7" descr="A picture containing text, clock, sign&#10;&#10;Description automatically generated">
              <a:extLst>
                <a:ext uri="{FF2B5EF4-FFF2-40B4-BE49-F238E27FC236}">
                  <a16:creationId xmlns:a16="http://schemas.microsoft.com/office/drawing/2014/main" id="{60ADD22E-269F-AC3D-F5E4-C30802522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0258" y="1598023"/>
              <a:ext cx="4260399" cy="1136106"/>
            </a:xfrm>
            <a:prstGeom prst="rect">
              <a:avLst/>
            </a:prstGeom>
          </p:spPr>
        </p:pic>
        <p:sp>
          <p:nvSpPr>
            <p:cNvPr id="9" name="TextBox 8">
              <a:extLst>
                <a:ext uri="{FF2B5EF4-FFF2-40B4-BE49-F238E27FC236}">
                  <a16:creationId xmlns:a16="http://schemas.microsoft.com/office/drawing/2014/main" id="{553C7EA4-3253-A84D-D03E-326985C569A6}"/>
                </a:ext>
              </a:extLst>
            </p:cNvPr>
            <p:cNvSpPr txBox="1"/>
            <p:nvPr/>
          </p:nvSpPr>
          <p:spPr>
            <a:xfrm>
              <a:off x="9596527" y="1182294"/>
              <a:ext cx="619080" cy="369332"/>
            </a:xfrm>
            <a:prstGeom prst="rect">
              <a:avLst/>
            </a:prstGeom>
            <a:noFill/>
          </p:spPr>
          <p:txBody>
            <a:bodyPr wrap="none" rtlCol="0">
              <a:spAutoFit/>
            </a:bodyPr>
            <a:lstStyle/>
            <a:p>
              <a:r>
                <a:rPr lang="en-US" b="1" dirty="0">
                  <a:solidFill>
                    <a:srgbClr val="B53013"/>
                  </a:solidFill>
                </a:rPr>
                <a:t>RNN</a:t>
              </a:r>
            </a:p>
          </p:txBody>
        </p:sp>
      </p:grpSp>
      <p:pic>
        <p:nvPicPr>
          <p:cNvPr id="11" name="Picture 10" descr="Diagram&#10;&#10;Description automatically generated">
            <a:extLst>
              <a:ext uri="{FF2B5EF4-FFF2-40B4-BE49-F238E27FC236}">
                <a16:creationId xmlns:a16="http://schemas.microsoft.com/office/drawing/2014/main" id="{3611F22B-8FD7-8C39-39A8-DEE70AB20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98" y="2963442"/>
            <a:ext cx="4482445" cy="2545586"/>
          </a:xfrm>
          <a:prstGeom prst="rect">
            <a:avLst/>
          </a:prstGeom>
        </p:spPr>
      </p:pic>
      <p:sp>
        <p:nvSpPr>
          <p:cNvPr id="15" name="TextBox 14">
            <a:extLst>
              <a:ext uri="{FF2B5EF4-FFF2-40B4-BE49-F238E27FC236}">
                <a16:creationId xmlns:a16="http://schemas.microsoft.com/office/drawing/2014/main" id="{E79F2E45-3641-08CA-E105-441702259142}"/>
              </a:ext>
            </a:extLst>
          </p:cNvPr>
          <p:cNvSpPr txBox="1"/>
          <p:nvPr/>
        </p:nvSpPr>
        <p:spPr>
          <a:xfrm>
            <a:off x="8166089" y="908274"/>
            <a:ext cx="1919243" cy="369332"/>
          </a:xfrm>
          <a:prstGeom prst="rect">
            <a:avLst/>
          </a:prstGeom>
          <a:noFill/>
        </p:spPr>
        <p:txBody>
          <a:bodyPr wrap="none" rtlCol="0">
            <a:spAutoFit/>
          </a:bodyPr>
          <a:lstStyle/>
          <a:p>
            <a:r>
              <a:rPr lang="en-US" b="1" dirty="0">
                <a:solidFill>
                  <a:srgbClr val="B53013"/>
                </a:solidFill>
              </a:rPr>
              <a:t>Transformer Block</a:t>
            </a:r>
          </a:p>
        </p:txBody>
      </p:sp>
    </p:spTree>
    <p:extLst>
      <p:ext uri="{BB962C8B-B14F-4D97-AF65-F5344CB8AC3E}">
        <p14:creationId xmlns:p14="http://schemas.microsoft.com/office/powerpoint/2010/main" val="186860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11</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Technical Details of </a:t>
            </a:r>
            <a:r>
              <a:rPr lang="en-US" sz="3200" dirty="0" err="1"/>
              <a:t>ChatGPT</a:t>
            </a:r>
            <a:endParaRPr lang="en-US" sz="3200" dirty="0"/>
          </a:p>
        </p:txBody>
      </p:sp>
      <p:sp>
        <p:nvSpPr>
          <p:cNvPr id="6" name="TextBox 5">
            <a:extLst>
              <a:ext uri="{FF2B5EF4-FFF2-40B4-BE49-F238E27FC236}">
                <a16:creationId xmlns:a16="http://schemas.microsoft.com/office/drawing/2014/main" id="{9DB713DE-0B07-CFA5-7A31-F51E07F77978}"/>
              </a:ext>
            </a:extLst>
          </p:cNvPr>
          <p:cNvSpPr txBox="1"/>
          <p:nvPr/>
        </p:nvSpPr>
        <p:spPr>
          <a:xfrm>
            <a:off x="152400" y="6041572"/>
            <a:ext cx="2198807" cy="307777"/>
          </a:xfrm>
          <a:prstGeom prst="rect">
            <a:avLst/>
          </a:prstGeom>
          <a:noFill/>
        </p:spPr>
        <p:txBody>
          <a:bodyPr wrap="none" rtlCol="0">
            <a:spAutoFit/>
          </a:bodyPr>
          <a:lstStyle/>
          <a:p>
            <a:r>
              <a:rPr lang="en-US" sz="1400" dirty="0"/>
              <a:t>* </a:t>
            </a:r>
            <a:r>
              <a:rPr lang="en-US" sz="1400" dirty="0">
                <a:hlinkClick r:id="rId3"/>
              </a:rPr>
              <a:t>Source for LL Model Sizes</a:t>
            </a:r>
            <a:r>
              <a:rPr lang="en-US" sz="1400" dirty="0"/>
              <a:t>.</a:t>
            </a:r>
          </a:p>
        </p:txBody>
      </p:sp>
      <p:pic>
        <p:nvPicPr>
          <p:cNvPr id="10242" name="Picture 2">
            <a:extLst>
              <a:ext uri="{FF2B5EF4-FFF2-40B4-BE49-F238E27FC236}">
                <a16:creationId xmlns:a16="http://schemas.microsoft.com/office/drawing/2014/main" id="{31E2D024-1F38-A395-E094-A6FA63DA7B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620"/>
          <a:stretch/>
        </p:blipFill>
        <p:spPr bwMode="auto">
          <a:xfrm>
            <a:off x="1533668" y="687834"/>
            <a:ext cx="9924672" cy="504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085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12</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Technical Details of </a:t>
            </a:r>
            <a:r>
              <a:rPr lang="en-US" sz="3200" dirty="0" err="1"/>
              <a:t>ChatGPT</a:t>
            </a:r>
            <a:endParaRPr lang="en-US" sz="3200" dirty="0"/>
          </a:p>
        </p:txBody>
      </p:sp>
      <p:sp>
        <p:nvSpPr>
          <p:cNvPr id="6" name="TextBox 5">
            <a:extLst>
              <a:ext uri="{FF2B5EF4-FFF2-40B4-BE49-F238E27FC236}">
                <a16:creationId xmlns:a16="http://schemas.microsoft.com/office/drawing/2014/main" id="{9DB713DE-0B07-CFA5-7A31-F51E07F77978}"/>
              </a:ext>
            </a:extLst>
          </p:cNvPr>
          <p:cNvSpPr txBox="1"/>
          <p:nvPr/>
        </p:nvSpPr>
        <p:spPr>
          <a:xfrm>
            <a:off x="152400" y="6041572"/>
            <a:ext cx="2198807" cy="307777"/>
          </a:xfrm>
          <a:prstGeom prst="rect">
            <a:avLst/>
          </a:prstGeom>
          <a:noFill/>
        </p:spPr>
        <p:txBody>
          <a:bodyPr wrap="none" rtlCol="0">
            <a:spAutoFit/>
          </a:bodyPr>
          <a:lstStyle/>
          <a:p>
            <a:r>
              <a:rPr lang="en-US" sz="1400" dirty="0"/>
              <a:t>* </a:t>
            </a:r>
            <a:r>
              <a:rPr lang="en-US" sz="1400" dirty="0">
                <a:hlinkClick r:id="rId3"/>
              </a:rPr>
              <a:t>Source for LL Model Sizes</a:t>
            </a:r>
            <a:r>
              <a:rPr lang="en-US" sz="1400" dirty="0"/>
              <a:t>.</a:t>
            </a:r>
          </a:p>
        </p:txBody>
      </p:sp>
      <p:pic>
        <p:nvPicPr>
          <p:cNvPr id="7" name="Picture 6" descr="Diagram&#10;&#10;Description automatically generated">
            <a:extLst>
              <a:ext uri="{FF2B5EF4-FFF2-40B4-BE49-F238E27FC236}">
                <a16:creationId xmlns:a16="http://schemas.microsoft.com/office/drawing/2014/main" id="{98FF7349-ADAB-DE83-8BFE-0DD4247CD680}"/>
              </a:ext>
            </a:extLst>
          </p:cNvPr>
          <p:cNvPicPr>
            <a:picLocks noChangeAspect="1"/>
          </p:cNvPicPr>
          <p:nvPr/>
        </p:nvPicPr>
        <p:blipFill rotWithShape="1">
          <a:blip r:embed="rId4">
            <a:extLst>
              <a:ext uri="{28A0092B-C50C-407E-A947-70E740481C1C}">
                <a14:useLocalDpi xmlns:a14="http://schemas.microsoft.com/office/drawing/2010/main" val="0"/>
              </a:ext>
            </a:extLst>
          </a:blip>
          <a:srcRect b="9493"/>
          <a:stretch/>
        </p:blipFill>
        <p:spPr>
          <a:xfrm>
            <a:off x="1523966" y="908274"/>
            <a:ext cx="9144067" cy="4655259"/>
          </a:xfrm>
          <a:prstGeom prst="rect">
            <a:avLst/>
          </a:prstGeom>
        </p:spPr>
      </p:pic>
    </p:spTree>
    <p:extLst>
      <p:ext uri="{BB962C8B-B14F-4D97-AF65-F5344CB8AC3E}">
        <p14:creationId xmlns:p14="http://schemas.microsoft.com/office/powerpoint/2010/main" val="3191124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13</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Technical Details of </a:t>
            </a:r>
            <a:r>
              <a:rPr lang="en-US" sz="3200" dirty="0" err="1"/>
              <a:t>ChatGPT</a:t>
            </a:r>
            <a:endParaRPr lang="en-US" sz="3200" dirty="0"/>
          </a:p>
        </p:txBody>
      </p:sp>
      <p:sp>
        <p:nvSpPr>
          <p:cNvPr id="6" name="TextBox 5">
            <a:extLst>
              <a:ext uri="{FF2B5EF4-FFF2-40B4-BE49-F238E27FC236}">
                <a16:creationId xmlns:a16="http://schemas.microsoft.com/office/drawing/2014/main" id="{9DB713DE-0B07-CFA5-7A31-F51E07F77978}"/>
              </a:ext>
            </a:extLst>
          </p:cNvPr>
          <p:cNvSpPr txBox="1"/>
          <p:nvPr/>
        </p:nvSpPr>
        <p:spPr>
          <a:xfrm>
            <a:off x="152400" y="6041572"/>
            <a:ext cx="10013639" cy="307777"/>
          </a:xfrm>
          <a:prstGeom prst="rect">
            <a:avLst/>
          </a:prstGeom>
          <a:noFill/>
        </p:spPr>
        <p:txBody>
          <a:bodyPr wrap="none" rtlCol="0">
            <a:spAutoFit/>
          </a:bodyPr>
          <a:lstStyle/>
          <a:p>
            <a:r>
              <a:rPr lang="en-US" sz="1400" dirty="0"/>
              <a:t>* Ouyang, Long, et al. "Training language models to follow instructions with human feedback." </a:t>
            </a:r>
            <a:r>
              <a:rPr lang="en-US" sz="1400" dirty="0" err="1"/>
              <a:t>arXiv</a:t>
            </a:r>
            <a:r>
              <a:rPr lang="en-US" sz="1400" dirty="0"/>
              <a:t> preprint arXiv:2203.02155 (2022). </a:t>
            </a:r>
          </a:p>
        </p:txBody>
      </p:sp>
      <p:pic>
        <p:nvPicPr>
          <p:cNvPr id="10" name="Picture 9" descr="Graphical user interface, application&#10;&#10;Description automatically generated">
            <a:extLst>
              <a:ext uri="{FF2B5EF4-FFF2-40B4-BE49-F238E27FC236}">
                <a16:creationId xmlns:a16="http://schemas.microsoft.com/office/drawing/2014/main" id="{A8DE3238-422D-FCA7-06B3-3F4B2F5A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686" y="717280"/>
            <a:ext cx="8990627" cy="5324292"/>
          </a:xfrm>
          <a:prstGeom prst="rect">
            <a:avLst/>
          </a:prstGeom>
        </p:spPr>
      </p:pic>
    </p:spTree>
    <p:extLst>
      <p:ext uri="{BB962C8B-B14F-4D97-AF65-F5344CB8AC3E}">
        <p14:creationId xmlns:p14="http://schemas.microsoft.com/office/powerpoint/2010/main" val="3037325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14</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Technical Details of </a:t>
            </a:r>
            <a:r>
              <a:rPr lang="en-US" sz="3200" dirty="0" err="1"/>
              <a:t>ChatGPT</a:t>
            </a:r>
            <a:endParaRPr lang="en-US" sz="3200" dirty="0"/>
          </a:p>
        </p:txBody>
      </p:sp>
      <p:pic>
        <p:nvPicPr>
          <p:cNvPr id="8194" name="Picture 2">
            <a:extLst>
              <a:ext uri="{FF2B5EF4-FFF2-40B4-BE49-F238E27FC236}">
                <a16:creationId xmlns:a16="http://schemas.microsoft.com/office/drawing/2014/main" id="{53E65198-4BBD-A39E-502A-F44218635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99" y="1378917"/>
            <a:ext cx="5496201" cy="41001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139643E-DBAC-2AE4-191E-27221FE1B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220" y="1607517"/>
            <a:ext cx="5430683" cy="4100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590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15</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Technical Details of </a:t>
            </a:r>
            <a:r>
              <a:rPr lang="en-US" sz="3200" dirty="0" err="1"/>
              <a:t>ChatGPT</a:t>
            </a:r>
            <a:endParaRPr lang="en-US" sz="3200" dirty="0"/>
          </a:p>
        </p:txBody>
      </p:sp>
      <p:sp>
        <p:nvSpPr>
          <p:cNvPr id="5" name="TextBox 4">
            <a:extLst>
              <a:ext uri="{FF2B5EF4-FFF2-40B4-BE49-F238E27FC236}">
                <a16:creationId xmlns:a16="http://schemas.microsoft.com/office/drawing/2014/main" id="{8CC71927-3F15-5C2C-EAA2-5F5CCE9BBEAB}"/>
              </a:ext>
            </a:extLst>
          </p:cNvPr>
          <p:cNvSpPr txBox="1"/>
          <p:nvPr/>
        </p:nvSpPr>
        <p:spPr>
          <a:xfrm>
            <a:off x="544286" y="1121229"/>
            <a:ext cx="4468585" cy="4801314"/>
          </a:xfrm>
          <a:prstGeom prst="rect">
            <a:avLst/>
          </a:prstGeom>
          <a:noFill/>
        </p:spPr>
        <p:txBody>
          <a:bodyPr wrap="square" rtlCol="0">
            <a:spAutoFit/>
          </a:bodyPr>
          <a:lstStyle/>
          <a:p>
            <a:pPr marL="342900" indent="-342900">
              <a:buFont typeface="Arial" panose="020B0604020202020204" pitchFamily="34" charset="0"/>
              <a:buChar char="•"/>
            </a:pPr>
            <a:r>
              <a:rPr lang="en-US" b="1" dirty="0"/>
              <a:t>Formulation of RL Problem</a:t>
            </a:r>
          </a:p>
          <a:p>
            <a:pPr marL="342900" indent="-342900">
              <a:buFont typeface="Arial" panose="020B0604020202020204" pitchFamily="34" charset="0"/>
              <a:buChar char="•"/>
            </a:pPr>
            <a:endParaRPr lang="en-US" b="1" dirty="0"/>
          </a:p>
          <a:p>
            <a:pPr marL="800100" lvl="1" indent="-342900">
              <a:buFont typeface="Arial" panose="020B0604020202020204" pitchFamily="34" charset="0"/>
              <a:buChar char="•"/>
            </a:pPr>
            <a:r>
              <a:rPr lang="en-US" i="0" dirty="0">
                <a:solidFill>
                  <a:srgbClr val="111827"/>
                </a:solidFill>
                <a:effectLst/>
                <a:latin typeface="Charter"/>
              </a:rPr>
              <a:t>The </a:t>
            </a:r>
            <a:r>
              <a:rPr lang="en-US" b="1" i="0" dirty="0">
                <a:solidFill>
                  <a:srgbClr val="111827"/>
                </a:solidFill>
                <a:effectLst/>
                <a:latin typeface="Charter"/>
              </a:rPr>
              <a:t>p</a:t>
            </a:r>
            <a:r>
              <a:rPr lang="en-US" b="1" i="0" dirty="0">
                <a:effectLst/>
                <a:latin typeface="Charter"/>
              </a:rPr>
              <a:t>olicy</a:t>
            </a:r>
            <a:r>
              <a:rPr lang="en-US" b="0" i="0" dirty="0">
                <a:solidFill>
                  <a:srgbClr val="111827"/>
                </a:solidFill>
                <a:effectLst/>
                <a:latin typeface="Charter"/>
              </a:rPr>
              <a:t> is a language model that takes in a prompt and returns a sequence of text (or just probability distributions over text)</a:t>
            </a:r>
          </a:p>
          <a:p>
            <a:pPr marL="800100" lvl="1" indent="-342900">
              <a:buFont typeface="Arial" panose="020B0604020202020204" pitchFamily="34" charset="0"/>
              <a:buChar char="•"/>
            </a:pPr>
            <a:r>
              <a:rPr lang="en-US" b="0" i="0" dirty="0">
                <a:solidFill>
                  <a:srgbClr val="111827"/>
                </a:solidFill>
                <a:effectLst/>
                <a:latin typeface="Charter"/>
              </a:rPr>
              <a:t>The </a:t>
            </a:r>
            <a:r>
              <a:rPr lang="en-US" b="1" i="0" dirty="0">
                <a:effectLst/>
                <a:latin typeface="Charter"/>
              </a:rPr>
              <a:t>action space</a:t>
            </a:r>
            <a:r>
              <a:rPr lang="en-US" b="0" i="0" dirty="0">
                <a:solidFill>
                  <a:srgbClr val="111827"/>
                </a:solidFill>
                <a:effectLst/>
                <a:latin typeface="Charter"/>
              </a:rPr>
              <a:t> of this policy is all the tokens corresponding to the vocabulary of the language model</a:t>
            </a:r>
            <a:r>
              <a:rPr lang="en-US" dirty="0">
                <a:solidFill>
                  <a:srgbClr val="111827"/>
                </a:solidFill>
                <a:latin typeface="Charter"/>
              </a:rPr>
              <a:t>.</a:t>
            </a:r>
          </a:p>
          <a:p>
            <a:pPr marL="800100" lvl="1" indent="-342900">
              <a:buFont typeface="Arial" panose="020B0604020202020204" pitchFamily="34" charset="0"/>
              <a:buChar char="•"/>
            </a:pPr>
            <a:r>
              <a:rPr lang="en-US" b="0" i="0" dirty="0">
                <a:solidFill>
                  <a:srgbClr val="111827"/>
                </a:solidFill>
                <a:effectLst/>
                <a:latin typeface="Charter"/>
              </a:rPr>
              <a:t>The </a:t>
            </a:r>
            <a:r>
              <a:rPr lang="en-US" b="1" i="0" dirty="0">
                <a:effectLst/>
                <a:latin typeface="Charter"/>
              </a:rPr>
              <a:t>reward function</a:t>
            </a:r>
            <a:r>
              <a:rPr lang="en-US" b="0" i="0" dirty="0">
                <a:solidFill>
                  <a:srgbClr val="111827"/>
                </a:solidFill>
                <a:effectLst/>
                <a:latin typeface="Charter"/>
              </a:rPr>
              <a:t> is a combination of the preference model and a constraint on policy shift</a:t>
            </a:r>
          </a:p>
          <a:p>
            <a:pPr marL="800100" lvl="1" indent="-342900">
              <a:buFont typeface="Arial" panose="020B0604020202020204" pitchFamily="34" charset="0"/>
              <a:buChar char="•"/>
            </a:pPr>
            <a:endParaRPr lang="en-US" dirty="0">
              <a:solidFill>
                <a:srgbClr val="111827"/>
              </a:solidFill>
              <a:latin typeface="Charter"/>
            </a:endParaRPr>
          </a:p>
          <a:p>
            <a:pPr marL="342900" indent="-342900">
              <a:buFont typeface="Arial" panose="020B0604020202020204" pitchFamily="34" charset="0"/>
              <a:buChar char="•"/>
            </a:pPr>
            <a:r>
              <a:rPr lang="en-US" dirty="0">
                <a:solidFill>
                  <a:srgbClr val="111827"/>
                </a:solidFill>
                <a:latin typeface="Charter"/>
              </a:rPr>
              <a:t>Fine Tuning (update) is done with a PPO algorithm with use of KL Divergence as a loss function based on the probability distribution output.</a:t>
            </a:r>
            <a:endParaRPr lang="en-US" dirty="0"/>
          </a:p>
        </p:txBody>
      </p:sp>
      <p:pic>
        <p:nvPicPr>
          <p:cNvPr id="8" name="Picture 7" descr="Diagram&#10;&#10;Description automatically generated">
            <a:extLst>
              <a:ext uri="{FF2B5EF4-FFF2-40B4-BE49-F238E27FC236}">
                <a16:creationId xmlns:a16="http://schemas.microsoft.com/office/drawing/2014/main" id="{D87F0E3B-5621-02EA-88CC-F241304BE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26" y="797838"/>
            <a:ext cx="6404928" cy="5460258"/>
          </a:xfrm>
          <a:prstGeom prst="rect">
            <a:avLst/>
          </a:prstGeom>
        </p:spPr>
      </p:pic>
    </p:spTree>
    <p:extLst>
      <p:ext uri="{BB962C8B-B14F-4D97-AF65-F5344CB8AC3E}">
        <p14:creationId xmlns:p14="http://schemas.microsoft.com/office/powerpoint/2010/main" val="2200086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16</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Technical Details of </a:t>
            </a:r>
            <a:r>
              <a:rPr lang="en-US" sz="3200" dirty="0" err="1"/>
              <a:t>ChatGPT</a:t>
            </a:r>
            <a:endParaRPr lang="en-US" sz="3200" dirty="0"/>
          </a:p>
        </p:txBody>
      </p:sp>
      <p:sp>
        <p:nvSpPr>
          <p:cNvPr id="5" name="TextBox 4">
            <a:extLst>
              <a:ext uri="{FF2B5EF4-FFF2-40B4-BE49-F238E27FC236}">
                <a16:creationId xmlns:a16="http://schemas.microsoft.com/office/drawing/2014/main" id="{8CC71927-3F15-5C2C-EAA2-5F5CCE9BBEAB}"/>
              </a:ext>
            </a:extLst>
          </p:cNvPr>
          <p:cNvSpPr txBox="1"/>
          <p:nvPr/>
        </p:nvSpPr>
        <p:spPr>
          <a:xfrm>
            <a:off x="544286" y="1121229"/>
            <a:ext cx="4468585" cy="1200329"/>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111827"/>
                </a:solidFill>
                <a:latin typeface="Charter"/>
              </a:rPr>
              <a:t>Fine Tuning (update) is done with a PPO algorithm with use of KL Divergence as a loss function based on the probability distribution output.</a:t>
            </a:r>
            <a:endParaRPr lang="en-US" dirty="0"/>
          </a:p>
        </p:txBody>
      </p:sp>
      <p:pic>
        <p:nvPicPr>
          <p:cNvPr id="8" name="Picture 7" descr="Diagram&#10;&#10;Description automatically generated">
            <a:extLst>
              <a:ext uri="{FF2B5EF4-FFF2-40B4-BE49-F238E27FC236}">
                <a16:creationId xmlns:a16="http://schemas.microsoft.com/office/drawing/2014/main" id="{D87F0E3B-5621-02EA-88CC-F241304BE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26" y="797838"/>
            <a:ext cx="6404928" cy="5460258"/>
          </a:xfrm>
          <a:prstGeom prst="rect">
            <a:avLst/>
          </a:prstGeom>
        </p:spPr>
      </p:pic>
      <p:pic>
        <p:nvPicPr>
          <p:cNvPr id="13314" name="Picture 2">
            <a:extLst>
              <a:ext uri="{FF2B5EF4-FFF2-40B4-BE49-F238E27FC236}">
                <a16:creationId xmlns:a16="http://schemas.microsoft.com/office/drawing/2014/main" id="{B387124C-F092-1149-019B-2C79A1BE2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09" y="2577186"/>
            <a:ext cx="4822804" cy="6338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59BBE4-4C69-82DA-12F1-F95C98D58F72}"/>
              </a:ext>
            </a:extLst>
          </p:cNvPr>
          <p:cNvSpPr txBox="1"/>
          <p:nvPr/>
        </p:nvSpPr>
        <p:spPr>
          <a:xfrm>
            <a:off x="952070" y="3097336"/>
            <a:ext cx="4088683" cy="369332"/>
          </a:xfrm>
          <a:prstGeom prst="rect">
            <a:avLst/>
          </a:prstGeom>
          <a:noFill/>
        </p:spPr>
        <p:txBody>
          <a:bodyPr wrap="none" rtlCol="0">
            <a:spAutoFit/>
          </a:bodyPr>
          <a:lstStyle/>
          <a:p>
            <a:r>
              <a:rPr lang="en-US" dirty="0"/>
              <a:t>Vanilla Policy Gradient Objective Function</a:t>
            </a:r>
          </a:p>
        </p:txBody>
      </p:sp>
      <p:pic>
        <p:nvPicPr>
          <p:cNvPr id="9" name="Picture 8" descr="Chart, line chart&#10;&#10;Description automatically generated">
            <a:extLst>
              <a:ext uri="{FF2B5EF4-FFF2-40B4-BE49-F238E27FC236}">
                <a16:creationId xmlns:a16="http://schemas.microsoft.com/office/drawing/2014/main" id="{038556ED-C44B-98AA-F3D8-1662EEB890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721" y="3530402"/>
            <a:ext cx="5585381" cy="1922940"/>
          </a:xfrm>
          <a:prstGeom prst="rect">
            <a:avLst/>
          </a:prstGeom>
        </p:spPr>
      </p:pic>
    </p:spTree>
    <p:extLst>
      <p:ext uri="{BB962C8B-B14F-4D97-AF65-F5344CB8AC3E}">
        <p14:creationId xmlns:p14="http://schemas.microsoft.com/office/powerpoint/2010/main" val="422941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17</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Technical Details of </a:t>
            </a:r>
            <a:r>
              <a:rPr lang="en-US" sz="3200" dirty="0" err="1"/>
              <a:t>ChatGPT</a:t>
            </a:r>
            <a:endParaRPr lang="en-US" sz="3200" dirty="0"/>
          </a:p>
        </p:txBody>
      </p:sp>
      <p:sp>
        <p:nvSpPr>
          <p:cNvPr id="5" name="TextBox 4">
            <a:extLst>
              <a:ext uri="{FF2B5EF4-FFF2-40B4-BE49-F238E27FC236}">
                <a16:creationId xmlns:a16="http://schemas.microsoft.com/office/drawing/2014/main" id="{8CC71927-3F15-5C2C-EAA2-5F5CCE9BBEAB}"/>
              </a:ext>
            </a:extLst>
          </p:cNvPr>
          <p:cNvSpPr txBox="1"/>
          <p:nvPr/>
        </p:nvSpPr>
        <p:spPr>
          <a:xfrm>
            <a:off x="544286" y="1121229"/>
            <a:ext cx="4468585" cy="1200329"/>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111827"/>
                </a:solidFill>
                <a:latin typeface="Charter"/>
              </a:rPr>
              <a:t>Fine Tuning (update) is done with a PPO algorithm with use of KL Divergence as a loss function based on the probability distribution output.</a:t>
            </a:r>
            <a:endParaRPr lang="en-US" dirty="0"/>
          </a:p>
        </p:txBody>
      </p:sp>
      <p:pic>
        <p:nvPicPr>
          <p:cNvPr id="8" name="Picture 7" descr="Diagram&#10;&#10;Description automatically generated">
            <a:extLst>
              <a:ext uri="{FF2B5EF4-FFF2-40B4-BE49-F238E27FC236}">
                <a16:creationId xmlns:a16="http://schemas.microsoft.com/office/drawing/2014/main" id="{D87F0E3B-5621-02EA-88CC-F241304BE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26" y="797838"/>
            <a:ext cx="6404928" cy="5460258"/>
          </a:xfrm>
          <a:prstGeom prst="rect">
            <a:avLst/>
          </a:prstGeom>
        </p:spPr>
      </p:pic>
      <p:pic>
        <p:nvPicPr>
          <p:cNvPr id="13314" name="Picture 2">
            <a:extLst>
              <a:ext uri="{FF2B5EF4-FFF2-40B4-BE49-F238E27FC236}">
                <a16:creationId xmlns:a16="http://schemas.microsoft.com/office/drawing/2014/main" id="{B387124C-F092-1149-019B-2C79A1BE2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09" y="2577186"/>
            <a:ext cx="4822804" cy="6338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59BBE4-4C69-82DA-12F1-F95C98D58F72}"/>
              </a:ext>
            </a:extLst>
          </p:cNvPr>
          <p:cNvSpPr txBox="1"/>
          <p:nvPr/>
        </p:nvSpPr>
        <p:spPr>
          <a:xfrm>
            <a:off x="952070" y="3097336"/>
            <a:ext cx="4088683" cy="369332"/>
          </a:xfrm>
          <a:prstGeom prst="rect">
            <a:avLst/>
          </a:prstGeom>
          <a:noFill/>
        </p:spPr>
        <p:txBody>
          <a:bodyPr wrap="none" rtlCol="0">
            <a:spAutoFit/>
          </a:bodyPr>
          <a:lstStyle/>
          <a:p>
            <a:r>
              <a:rPr lang="en-US" dirty="0"/>
              <a:t>Vanilla Policy Gradient Objective Function</a:t>
            </a:r>
          </a:p>
        </p:txBody>
      </p:sp>
      <p:pic>
        <p:nvPicPr>
          <p:cNvPr id="16386" name="Picture 2">
            <a:extLst>
              <a:ext uri="{FF2B5EF4-FFF2-40B4-BE49-F238E27FC236}">
                <a16:creationId xmlns:a16="http://schemas.microsoft.com/office/drawing/2014/main" id="{74D32F0B-0E67-BD30-8AAD-945923C26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097" y="3431647"/>
            <a:ext cx="5315799" cy="8277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2816E4-21A7-0115-0789-28268B7B470D}"/>
              </a:ext>
            </a:extLst>
          </p:cNvPr>
          <p:cNvSpPr txBox="1"/>
          <p:nvPr/>
        </p:nvSpPr>
        <p:spPr>
          <a:xfrm>
            <a:off x="2246495" y="4336946"/>
            <a:ext cx="1499834" cy="369332"/>
          </a:xfrm>
          <a:prstGeom prst="rect">
            <a:avLst/>
          </a:prstGeom>
          <a:noFill/>
        </p:spPr>
        <p:txBody>
          <a:bodyPr wrap="none" rtlCol="0">
            <a:spAutoFit/>
          </a:bodyPr>
          <a:lstStyle/>
          <a:p>
            <a:r>
              <a:rPr lang="en-US" dirty="0"/>
              <a:t>KL-divergence</a:t>
            </a:r>
          </a:p>
        </p:txBody>
      </p:sp>
      <p:pic>
        <p:nvPicPr>
          <p:cNvPr id="16388" name="Picture 4">
            <a:extLst>
              <a:ext uri="{FF2B5EF4-FFF2-40B4-BE49-F238E27FC236}">
                <a16:creationId xmlns:a16="http://schemas.microsoft.com/office/drawing/2014/main" id="{DA408F84-5ED9-BCE3-D2F8-9BDD3D902E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346" y="4834121"/>
            <a:ext cx="5789911" cy="5707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FD1397-899C-5F49-8A41-E12630FAE20A}"/>
              </a:ext>
            </a:extLst>
          </p:cNvPr>
          <p:cNvSpPr txBox="1"/>
          <p:nvPr/>
        </p:nvSpPr>
        <p:spPr>
          <a:xfrm>
            <a:off x="1156997" y="5421864"/>
            <a:ext cx="3678828" cy="369332"/>
          </a:xfrm>
          <a:prstGeom prst="rect">
            <a:avLst/>
          </a:prstGeom>
          <a:noFill/>
        </p:spPr>
        <p:txBody>
          <a:bodyPr wrap="none" rtlCol="0">
            <a:spAutoFit/>
          </a:bodyPr>
          <a:lstStyle/>
          <a:p>
            <a:r>
              <a:rPr lang="en-US" dirty="0"/>
              <a:t>PPO – Variant w/ Adaptive KL Penalty</a:t>
            </a:r>
          </a:p>
        </p:txBody>
      </p:sp>
    </p:spTree>
    <p:extLst>
      <p:ext uri="{BB962C8B-B14F-4D97-AF65-F5344CB8AC3E}">
        <p14:creationId xmlns:p14="http://schemas.microsoft.com/office/powerpoint/2010/main" val="2946579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18</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Technical Details of </a:t>
            </a:r>
            <a:r>
              <a:rPr lang="en-US" sz="3200" dirty="0" err="1"/>
              <a:t>ChatGPT</a:t>
            </a:r>
            <a:endParaRPr lang="en-US" sz="3200" dirty="0"/>
          </a:p>
        </p:txBody>
      </p:sp>
      <p:sp>
        <p:nvSpPr>
          <p:cNvPr id="6" name="TextBox 5">
            <a:extLst>
              <a:ext uri="{FF2B5EF4-FFF2-40B4-BE49-F238E27FC236}">
                <a16:creationId xmlns:a16="http://schemas.microsoft.com/office/drawing/2014/main" id="{9DB713DE-0B07-CFA5-7A31-F51E07F77978}"/>
              </a:ext>
            </a:extLst>
          </p:cNvPr>
          <p:cNvSpPr txBox="1"/>
          <p:nvPr/>
        </p:nvSpPr>
        <p:spPr>
          <a:xfrm>
            <a:off x="152400" y="6041572"/>
            <a:ext cx="4268541" cy="307777"/>
          </a:xfrm>
          <a:prstGeom prst="rect">
            <a:avLst/>
          </a:prstGeom>
          <a:noFill/>
        </p:spPr>
        <p:txBody>
          <a:bodyPr wrap="none" rtlCol="0">
            <a:spAutoFit/>
          </a:bodyPr>
          <a:lstStyle/>
          <a:p>
            <a:r>
              <a:rPr lang="en-US" sz="1400" dirty="0"/>
              <a:t>* Source for calculation: https://lifearchitect.ai/chatgpt/</a:t>
            </a:r>
          </a:p>
        </p:txBody>
      </p:sp>
      <p:sp>
        <p:nvSpPr>
          <p:cNvPr id="5" name="TextBox 4">
            <a:extLst>
              <a:ext uri="{FF2B5EF4-FFF2-40B4-BE49-F238E27FC236}">
                <a16:creationId xmlns:a16="http://schemas.microsoft.com/office/drawing/2014/main" id="{B64F65A3-EF16-4A9A-BC0F-E8096D48817F}"/>
              </a:ext>
            </a:extLst>
          </p:cNvPr>
          <p:cNvSpPr txBox="1"/>
          <p:nvPr/>
        </p:nvSpPr>
        <p:spPr>
          <a:xfrm>
            <a:off x="392097" y="1045028"/>
            <a:ext cx="11407807" cy="5232202"/>
          </a:xfrm>
          <a:prstGeom prst="rect">
            <a:avLst/>
          </a:prstGeom>
          <a:noFill/>
        </p:spPr>
        <p:txBody>
          <a:bodyPr wrap="square" rtlCol="0">
            <a:spAutoFit/>
          </a:bodyPr>
          <a:lstStyle/>
          <a:p>
            <a:r>
              <a:rPr lang="en-US" b="1" dirty="0"/>
              <a:t>Train </a:t>
            </a:r>
            <a:r>
              <a:rPr lang="en-US" b="1" dirty="0" err="1"/>
              <a:t>ChatGPT</a:t>
            </a:r>
            <a:r>
              <a:rPr lang="en-US" b="1" dirty="0"/>
              <a:t> Yourself!</a:t>
            </a:r>
          </a:p>
          <a:p>
            <a:endParaRPr lang="en-US" dirty="0"/>
          </a:p>
          <a:p>
            <a:pPr algn="just"/>
            <a:r>
              <a:rPr lang="en-US" sz="1400" b="0" i="0" dirty="0">
                <a:effectLst/>
                <a:latin typeface="RobotoDraft"/>
              </a:rPr>
              <a:t>To get to GPT-3 175B </a:t>
            </a:r>
            <a:r>
              <a:rPr lang="en-US" sz="1400" b="0" i="0" dirty="0" err="1">
                <a:effectLst/>
                <a:latin typeface="RobotoDraft"/>
              </a:rPr>
              <a:t>davinci</a:t>
            </a:r>
            <a:r>
              <a:rPr lang="en-US" sz="1400" b="0" i="0" dirty="0">
                <a:effectLst/>
                <a:latin typeface="RobotoDraft"/>
              </a:rPr>
              <a:t> model standards, you’ll need the following:</a:t>
            </a:r>
          </a:p>
          <a:p>
            <a:pPr algn="just"/>
            <a:endParaRPr lang="en-US" sz="1400" b="0" i="0" dirty="0">
              <a:effectLst/>
              <a:latin typeface="RobotoDraft"/>
            </a:endParaRPr>
          </a:p>
          <a:p>
            <a:pPr marL="342900" indent="-342900" algn="just">
              <a:lnSpc>
                <a:spcPct val="150000"/>
              </a:lnSpc>
              <a:buFont typeface="+mj-lt"/>
              <a:buAutoNum type="arabicPeriod"/>
            </a:pPr>
            <a:r>
              <a:rPr lang="en-US" sz="1400" b="1" i="0" dirty="0">
                <a:effectLst/>
                <a:latin typeface="RobotoDraft"/>
              </a:rPr>
              <a:t>Training hardware:</a:t>
            </a:r>
            <a:r>
              <a:rPr lang="en-US" sz="1400" b="0" i="0" dirty="0">
                <a:effectLst/>
                <a:latin typeface="RobotoDraft"/>
              </a:rPr>
              <a:t> Access to </a:t>
            </a:r>
            <a:r>
              <a:rPr lang="en-US" sz="1400" b="0" i="0" u="none" strike="noStrike" dirty="0">
                <a:solidFill>
                  <a:srgbClr val="337AB7"/>
                </a:solidFill>
                <a:effectLst/>
                <a:latin typeface="RobotoDraft"/>
                <a:hlinkClick r:id="rId3"/>
              </a:rPr>
              <a:t>a supercomputer with ~10,000 GPUs and ~285,000 CPU cores</a:t>
            </a:r>
            <a:r>
              <a:rPr lang="en-US" sz="1400" b="0" i="0" dirty="0">
                <a:effectLst/>
                <a:latin typeface="RobotoDraft"/>
              </a:rPr>
              <a:t>. If you can’t buy it, you could do as </a:t>
            </a:r>
            <a:r>
              <a:rPr lang="en-US" sz="1400" b="0" i="0" dirty="0" err="1">
                <a:effectLst/>
                <a:latin typeface="RobotoDraft"/>
              </a:rPr>
              <a:t>OpenAI</a:t>
            </a:r>
            <a:r>
              <a:rPr lang="en-US" sz="1400" b="0" i="0" dirty="0">
                <a:effectLst/>
                <a:latin typeface="RobotoDraft"/>
              </a:rPr>
              <a:t> did with Microsoft, spending their </a:t>
            </a:r>
            <a:r>
              <a:rPr lang="en-US" sz="1400" b="0" i="0" u="none" strike="noStrike" dirty="0">
                <a:solidFill>
                  <a:srgbClr val="337AB7"/>
                </a:solidFill>
                <a:effectLst/>
                <a:latin typeface="RobotoDraft"/>
                <a:hlinkClick r:id="rId4"/>
              </a:rPr>
              <a:t>$1 billion dollars</a:t>
            </a:r>
            <a:r>
              <a:rPr lang="en-US" sz="1400" b="0" i="0" dirty="0">
                <a:effectLst/>
                <a:latin typeface="RobotoDraft"/>
              </a:rPr>
              <a:t> (USD) to rent it.</a:t>
            </a:r>
          </a:p>
          <a:p>
            <a:pPr marL="342900" indent="-342900" algn="just">
              <a:lnSpc>
                <a:spcPct val="150000"/>
              </a:lnSpc>
              <a:buFont typeface="+mj-lt"/>
              <a:buAutoNum type="arabicPeriod"/>
            </a:pPr>
            <a:r>
              <a:rPr lang="en-US" sz="1400" b="1" i="0" dirty="0">
                <a:effectLst/>
                <a:latin typeface="RobotoDraft"/>
              </a:rPr>
              <a:t>Staffing:</a:t>
            </a:r>
            <a:r>
              <a:rPr lang="en-US" sz="1400" b="0" i="0" dirty="0">
                <a:effectLst/>
                <a:latin typeface="RobotoDraft"/>
              </a:rPr>
              <a:t> For training, you’ll need access to the smartest PhD-level data scientists in the world. </a:t>
            </a:r>
            <a:r>
              <a:rPr lang="en-US" sz="1400" b="0" i="0" dirty="0" err="1">
                <a:effectLst/>
                <a:latin typeface="RobotoDraft"/>
              </a:rPr>
              <a:t>OpenAI</a:t>
            </a:r>
            <a:r>
              <a:rPr lang="en-US" sz="1400" b="0" i="0" dirty="0">
                <a:effectLst/>
                <a:latin typeface="RobotoDraft"/>
              </a:rPr>
              <a:t> paid their Chief Scientist Ilya </a:t>
            </a:r>
            <a:r>
              <a:rPr lang="en-US" sz="1400" b="0" i="0" dirty="0" err="1">
                <a:effectLst/>
                <a:latin typeface="RobotoDraft"/>
              </a:rPr>
              <a:t>Sutskever</a:t>
            </a:r>
            <a:r>
              <a:rPr lang="en-US" sz="1400" b="0" i="0" dirty="0">
                <a:effectLst/>
                <a:latin typeface="RobotoDraft"/>
              </a:rPr>
              <a:t> </a:t>
            </a:r>
            <a:r>
              <a:rPr lang="en-US" sz="1400" b="0" i="0" u="none" strike="noStrike" dirty="0">
                <a:solidFill>
                  <a:srgbClr val="337AB7"/>
                </a:solidFill>
                <a:effectLst/>
                <a:latin typeface="RobotoDraft"/>
                <a:hlinkClick r:id="rId5"/>
              </a:rPr>
              <a:t>$1.9 million dollars per year</a:t>
            </a:r>
            <a:r>
              <a:rPr lang="en-US" sz="1400" b="0" i="0" dirty="0">
                <a:effectLst/>
                <a:latin typeface="RobotoDraft"/>
              </a:rPr>
              <a:t> (USD) in 2016, and they have a team of 120 people. Perhaps budget &gt;$200 million for staffing the first year.</a:t>
            </a:r>
          </a:p>
          <a:p>
            <a:pPr marL="342900" indent="-342900" algn="just">
              <a:lnSpc>
                <a:spcPct val="150000"/>
              </a:lnSpc>
              <a:buFont typeface="+mj-lt"/>
              <a:buAutoNum type="arabicPeriod"/>
            </a:pPr>
            <a:r>
              <a:rPr lang="en-US" sz="1400" b="1" i="0" dirty="0">
                <a:effectLst/>
                <a:latin typeface="RobotoDraft"/>
              </a:rPr>
              <a:t>Time (data collection):</a:t>
            </a:r>
            <a:r>
              <a:rPr lang="en-US" sz="1400" b="0" i="0" dirty="0">
                <a:effectLst/>
                <a:latin typeface="RobotoDraft"/>
              </a:rPr>
              <a:t> </a:t>
            </a:r>
            <a:r>
              <a:rPr lang="en-US" sz="1400" b="0" i="0" dirty="0" err="1">
                <a:effectLst/>
                <a:latin typeface="RobotoDraft"/>
              </a:rPr>
              <a:t>EleutherAI</a:t>
            </a:r>
            <a:r>
              <a:rPr lang="en-US" sz="1400" b="0" i="0" dirty="0">
                <a:effectLst/>
                <a:latin typeface="RobotoDraft"/>
              </a:rPr>
              <a:t> took a solid 12-18 months to agree on, collect, clean, and prepare data for the </a:t>
            </a:r>
            <a:r>
              <a:rPr lang="en-US" sz="1400" b="0" i="0" u="none" strike="noStrike" dirty="0" err="1">
                <a:solidFill>
                  <a:srgbClr val="337AB7"/>
                </a:solidFill>
                <a:effectLst/>
                <a:latin typeface="RobotoDraft"/>
                <a:hlinkClick r:id="rId6"/>
              </a:rPr>
              <a:t>The</a:t>
            </a:r>
            <a:r>
              <a:rPr lang="en-US" sz="1400" b="0" i="0" u="none" strike="noStrike" dirty="0">
                <a:solidFill>
                  <a:srgbClr val="337AB7"/>
                </a:solidFill>
                <a:effectLst/>
                <a:latin typeface="RobotoDraft"/>
                <a:hlinkClick r:id="rId6"/>
              </a:rPr>
              <a:t> Pile</a:t>
            </a:r>
            <a:r>
              <a:rPr lang="en-US" sz="1400" b="0" i="0" dirty="0">
                <a:effectLst/>
                <a:latin typeface="RobotoDraft"/>
              </a:rPr>
              <a:t>. Note that if The Pile is only ~400B tokens, you need to somehow find The Pile-quality data at least four times to even make something similar to the new efficiency standard, DeepMind’s </a:t>
            </a:r>
            <a:r>
              <a:rPr lang="en-US" sz="1400" b="0" i="0" u="none" strike="noStrike" dirty="0">
                <a:solidFill>
                  <a:srgbClr val="337AB7"/>
                </a:solidFill>
                <a:effectLst/>
                <a:latin typeface="RobotoDraft"/>
                <a:hlinkClick r:id="rId7"/>
              </a:rPr>
              <a:t>Chinchilla 70B (1400B tokens)</a:t>
            </a:r>
            <a:r>
              <a:rPr lang="en-US" sz="1400" b="0" i="0" dirty="0">
                <a:effectLst/>
                <a:latin typeface="RobotoDraft"/>
              </a:rPr>
              <a:t>, and you might want to aim for a few TB now to outperform GPT-3.</a:t>
            </a:r>
          </a:p>
          <a:p>
            <a:pPr marL="342900" indent="-342900" algn="just">
              <a:lnSpc>
                <a:spcPct val="150000"/>
              </a:lnSpc>
              <a:buFont typeface="+mj-lt"/>
              <a:buAutoNum type="arabicPeriod"/>
            </a:pPr>
            <a:r>
              <a:rPr lang="en-US" sz="1400" b="1" i="0" dirty="0">
                <a:effectLst/>
                <a:latin typeface="RobotoDraft"/>
              </a:rPr>
              <a:t>Time (training):</a:t>
            </a:r>
            <a:r>
              <a:rPr lang="en-US" sz="1400" b="0" i="0" dirty="0">
                <a:effectLst/>
                <a:latin typeface="RobotoDraft"/>
              </a:rPr>
              <a:t> Expect a model to take 9-12 months of training, and that’s if everything goes perfectly. You may need to run it several times, and you may need to train several models in parallel. Things do go wrong, and they can completely mess up the results (see the </a:t>
            </a:r>
            <a:r>
              <a:rPr lang="en-US" sz="1400" b="0" i="0" u="none" strike="noStrike" dirty="0">
                <a:solidFill>
                  <a:srgbClr val="337AB7"/>
                </a:solidFill>
                <a:effectLst/>
                <a:latin typeface="RobotoDraft"/>
                <a:hlinkClick r:id="rId8"/>
              </a:rPr>
              <a:t>GPT-3 paper</a:t>
            </a:r>
            <a:r>
              <a:rPr lang="en-US" sz="1400" b="0" i="0" dirty="0">
                <a:effectLst/>
                <a:latin typeface="RobotoDraft"/>
              </a:rPr>
              <a:t>, </a:t>
            </a:r>
            <a:r>
              <a:rPr lang="en-US" sz="1400" b="0" i="0" u="none" strike="noStrike" dirty="0">
                <a:solidFill>
                  <a:srgbClr val="337AB7"/>
                </a:solidFill>
                <a:effectLst/>
                <a:latin typeface="RobotoDraft"/>
                <a:hlinkClick r:id="rId9"/>
              </a:rPr>
              <a:t>China’s GLM-130B</a:t>
            </a:r>
            <a:r>
              <a:rPr lang="en-US" sz="1400" b="0" i="0" dirty="0">
                <a:effectLst/>
                <a:latin typeface="RobotoDraft"/>
              </a:rPr>
              <a:t> and </a:t>
            </a:r>
            <a:r>
              <a:rPr lang="en-US" sz="1400" b="0" i="0" u="none" strike="noStrike" dirty="0">
                <a:solidFill>
                  <a:srgbClr val="337AB7"/>
                </a:solidFill>
                <a:effectLst/>
                <a:latin typeface="RobotoDraft"/>
                <a:hlinkClick r:id="rId10"/>
              </a:rPr>
              <a:t>Meta AI’s OPT-175B logbook</a:t>
            </a:r>
            <a:r>
              <a:rPr lang="en-US" sz="1400" b="0" i="0" dirty="0">
                <a:effectLst/>
                <a:latin typeface="RobotoDraft"/>
              </a:rPr>
              <a:t>).</a:t>
            </a:r>
          </a:p>
          <a:p>
            <a:pPr marL="342900" indent="-342900" algn="just">
              <a:lnSpc>
                <a:spcPct val="150000"/>
              </a:lnSpc>
              <a:buFont typeface="+mj-lt"/>
              <a:buAutoNum type="arabicPeriod"/>
            </a:pPr>
            <a:r>
              <a:rPr lang="en-US" sz="1400" b="1" i="0" dirty="0">
                <a:effectLst/>
                <a:latin typeface="RobotoDraft"/>
              </a:rPr>
              <a:t>Inference:</a:t>
            </a:r>
            <a:r>
              <a:rPr lang="en-US" sz="1400" b="0" i="0" dirty="0">
                <a:effectLst/>
                <a:latin typeface="RobotoDraft"/>
              </a:rPr>
              <a:t> Fairly beefy computers, plus </a:t>
            </a:r>
            <a:r>
              <a:rPr lang="en-US" sz="1400" b="0" i="0" dirty="0" err="1">
                <a:effectLst/>
                <a:latin typeface="RobotoDraft"/>
              </a:rPr>
              <a:t>devops</a:t>
            </a:r>
            <a:r>
              <a:rPr lang="en-US" sz="1400" b="0" i="0" dirty="0">
                <a:effectLst/>
                <a:latin typeface="RobotoDraft"/>
              </a:rPr>
              <a:t> staffing resources, but this is the least of your worries. Good luck!</a:t>
            </a:r>
          </a:p>
          <a:p>
            <a:endParaRPr lang="en-US" dirty="0"/>
          </a:p>
        </p:txBody>
      </p:sp>
    </p:spTree>
    <p:extLst>
      <p:ext uri="{BB962C8B-B14F-4D97-AF65-F5344CB8AC3E}">
        <p14:creationId xmlns:p14="http://schemas.microsoft.com/office/powerpoint/2010/main" val="311162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19</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Ethical Quandaries with </a:t>
            </a:r>
            <a:r>
              <a:rPr lang="en-US" sz="3200" dirty="0" err="1"/>
              <a:t>ChatGPT</a:t>
            </a:r>
            <a:endParaRPr lang="en-US" sz="3200" dirty="0"/>
          </a:p>
        </p:txBody>
      </p:sp>
      <p:sp>
        <p:nvSpPr>
          <p:cNvPr id="5" name="TextBox 4">
            <a:extLst>
              <a:ext uri="{FF2B5EF4-FFF2-40B4-BE49-F238E27FC236}">
                <a16:creationId xmlns:a16="http://schemas.microsoft.com/office/drawing/2014/main" id="{B4E63C2E-53CB-A8E1-AFF3-98E08E34D25C}"/>
              </a:ext>
            </a:extLst>
          </p:cNvPr>
          <p:cNvSpPr txBox="1"/>
          <p:nvPr/>
        </p:nvSpPr>
        <p:spPr>
          <a:xfrm>
            <a:off x="223421" y="1065320"/>
            <a:ext cx="11745157" cy="5355312"/>
          </a:xfrm>
          <a:prstGeom prst="rect">
            <a:avLst/>
          </a:prstGeom>
          <a:noFill/>
        </p:spPr>
        <p:txBody>
          <a:bodyPr wrap="square" rtlCol="0">
            <a:spAutoFit/>
          </a:bodyPr>
          <a:lstStyle/>
          <a:p>
            <a:r>
              <a:rPr lang="en-US" b="1" i="0" dirty="0">
                <a:solidFill>
                  <a:srgbClr val="000000"/>
                </a:solidFill>
                <a:effectLst/>
                <a:latin typeface="Arial" panose="020B0604020202020204" pitchFamily="34" charset="0"/>
              </a:rPr>
              <a:t>Labeling data</a:t>
            </a:r>
          </a:p>
          <a:p>
            <a:endParaRPr lang="en-US" dirty="0"/>
          </a:p>
          <a:p>
            <a:pPr marL="285750" indent="-285750">
              <a:buFont typeface="Arial" panose="020B0604020202020204" pitchFamily="34" charset="0"/>
              <a:buChar char="•"/>
            </a:pPr>
            <a:r>
              <a:rPr lang="en-US" b="0" i="0" dirty="0" err="1">
                <a:solidFill>
                  <a:srgbClr val="202122"/>
                </a:solidFill>
                <a:effectLst/>
                <a:latin typeface="Arial" panose="020B0604020202020204" pitchFamily="34" charset="0"/>
              </a:rPr>
              <a:t>OpenAI</a:t>
            </a:r>
            <a:r>
              <a:rPr lang="en-US" b="0" i="0" dirty="0">
                <a:solidFill>
                  <a:srgbClr val="202122"/>
                </a:solidFill>
                <a:effectLst/>
                <a:latin typeface="Arial" panose="020B0604020202020204" pitchFamily="34" charset="0"/>
              </a:rPr>
              <a:t> used outsourced Kenyan workers earning less than $2 per hour to </a:t>
            </a:r>
            <a:r>
              <a:rPr lang="en-US" b="0" i="0" u="none" strike="noStrike" dirty="0">
                <a:solidFill>
                  <a:srgbClr val="3366CC"/>
                </a:solidFill>
                <a:effectLst/>
                <a:latin typeface="Arial" panose="020B0604020202020204" pitchFamily="34" charset="0"/>
                <a:hlinkClick r:id="rId3" tooltip="Labeled data"/>
              </a:rPr>
              <a:t>label</a:t>
            </a:r>
            <a:r>
              <a:rPr lang="en-US" b="0" i="0" dirty="0">
                <a:solidFill>
                  <a:srgbClr val="202122"/>
                </a:solidFill>
                <a:effectLst/>
                <a:latin typeface="Arial" panose="020B0604020202020204" pitchFamily="34" charset="0"/>
              </a:rPr>
              <a:t> toxic content.</a:t>
            </a:r>
          </a:p>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The outsourced laborers were exposed to such toxic and dangerous content that they described the experience as "torture".</a:t>
            </a:r>
            <a:endParaRPr lang="en-US" dirty="0"/>
          </a:p>
          <a:p>
            <a:endParaRPr lang="en-US" dirty="0"/>
          </a:p>
          <a:p>
            <a:pPr algn="l"/>
            <a:r>
              <a:rPr lang="en-US" b="1" i="0" dirty="0">
                <a:solidFill>
                  <a:srgbClr val="000000"/>
                </a:solidFill>
                <a:effectLst/>
                <a:latin typeface="Arial" panose="020B0604020202020204" pitchFamily="34" charset="0"/>
              </a:rPr>
              <a:t>Jailbreaking</a:t>
            </a:r>
          </a:p>
          <a:p>
            <a:pPr algn="l"/>
            <a:endParaRPr lang="en-US" b="1"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b="0" i="0" dirty="0" err="1">
                <a:solidFill>
                  <a:srgbClr val="202122"/>
                </a:solidFill>
                <a:effectLst/>
                <a:latin typeface="Arial" panose="020B0604020202020204" pitchFamily="34" charset="0"/>
              </a:rPr>
              <a:t>ChatGPT</a:t>
            </a:r>
            <a:r>
              <a:rPr lang="en-US" b="0" i="0" dirty="0">
                <a:solidFill>
                  <a:srgbClr val="202122"/>
                </a:solidFill>
                <a:effectLst/>
                <a:latin typeface="Arial" panose="020B0604020202020204" pitchFamily="34" charset="0"/>
              </a:rPr>
              <a:t> attempts to reject prompts that may violate its content policy. However, with prompt engineering you can bypass these safeguard. </a:t>
            </a:r>
          </a:p>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In early December 2022, testers successfully tricked </a:t>
            </a:r>
            <a:r>
              <a:rPr lang="en-US" b="0" i="0" dirty="0" err="1">
                <a:solidFill>
                  <a:srgbClr val="202122"/>
                </a:solidFill>
                <a:effectLst/>
                <a:latin typeface="Arial" panose="020B0604020202020204" pitchFamily="34" charset="0"/>
              </a:rPr>
              <a:t>ChatGPT</a:t>
            </a:r>
            <a:r>
              <a:rPr lang="en-US" b="0" i="0" dirty="0">
                <a:solidFill>
                  <a:srgbClr val="202122"/>
                </a:solidFill>
                <a:effectLst/>
                <a:latin typeface="Arial" panose="020B0604020202020204" pitchFamily="34" charset="0"/>
              </a:rPr>
              <a:t> into giving instructions for how to create a </a:t>
            </a:r>
            <a:r>
              <a:rPr lang="en-US" b="0" i="0" u="none" strike="noStrike" dirty="0">
                <a:solidFill>
                  <a:srgbClr val="3366CC"/>
                </a:solidFill>
                <a:effectLst/>
                <a:latin typeface="Arial" panose="020B0604020202020204" pitchFamily="34" charset="0"/>
                <a:hlinkClick r:id="rId4" tooltip="Molotov cocktail"/>
              </a:rPr>
              <a:t>Molotov cocktail</a:t>
            </a:r>
            <a:r>
              <a:rPr lang="en-US" b="0" i="0" dirty="0">
                <a:solidFill>
                  <a:srgbClr val="202122"/>
                </a:solidFill>
                <a:effectLst/>
                <a:latin typeface="Arial" panose="020B0604020202020204" pitchFamily="34" charset="0"/>
              </a:rPr>
              <a:t> or a nuclear bomb, or into generating arguments in the style of a </a:t>
            </a:r>
            <a:r>
              <a:rPr lang="en-US" b="0" i="0" u="none" strike="noStrike" dirty="0">
                <a:solidFill>
                  <a:srgbClr val="3366CC"/>
                </a:solidFill>
                <a:effectLst/>
                <a:latin typeface="Arial" panose="020B0604020202020204" pitchFamily="34" charset="0"/>
                <a:hlinkClick r:id="rId5" tooltip="Neo-Nazi"/>
              </a:rPr>
              <a:t>neo-Nazi</a:t>
            </a:r>
            <a:r>
              <a:rPr lang="en-US" b="0" i="0" dirty="0">
                <a:solidFill>
                  <a:srgbClr val="202122"/>
                </a:solidFill>
                <a:effectLst/>
                <a:latin typeface="Arial" panose="020B0604020202020204" pitchFamily="34" charset="0"/>
              </a:rPr>
              <a:t>.</a:t>
            </a:r>
            <a:endParaRPr lang="en-US" dirty="0"/>
          </a:p>
          <a:p>
            <a:endParaRPr lang="en-US" dirty="0"/>
          </a:p>
          <a:p>
            <a:pPr algn="l"/>
            <a:r>
              <a:rPr lang="en-US" b="1" i="0" dirty="0">
                <a:solidFill>
                  <a:srgbClr val="000000"/>
                </a:solidFill>
                <a:effectLst/>
                <a:latin typeface="Arial" panose="020B0604020202020204" pitchFamily="34" charset="0"/>
              </a:rPr>
              <a:t>Accusations of bias</a:t>
            </a:r>
          </a:p>
          <a:p>
            <a:pPr algn="l"/>
            <a:endParaRPr lang="en-US" b="1"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dirty="0">
                <a:solidFill>
                  <a:srgbClr val="202122"/>
                </a:solidFill>
                <a:latin typeface="Arial" panose="020B0604020202020204" pitchFamily="34" charset="0"/>
              </a:rPr>
              <a:t>Some a</a:t>
            </a:r>
            <a:r>
              <a:rPr lang="en-US" b="0" i="0" dirty="0">
                <a:solidFill>
                  <a:srgbClr val="202122"/>
                </a:solidFill>
                <a:effectLst/>
                <a:latin typeface="Arial" panose="020B0604020202020204" pitchFamily="34" charset="0"/>
              </a:rPr>
              <a:t>ccused </a:t>
            </a:r>
            <a:r>
              <a:rPr lang="en-US" b="0" i="0" dirty="0" err="1">
                <a:solidFill>
                  <a:srgbClr val="202122"/>
                </a:solidFill>
                <a:effectLst/>
                <a:latin typeface="Arial" panose="020B0604020202020204" pitchFamily="34" charset="0"/>
              </a:rPr>
              <a:t>ChatGPT</a:t>
            </a:r>
            <a:r>
              <a:rPr lang="en-US" b="0" i="0" dirty="0">
                <a:solidFill>
                  <a:srgbClr val="202122"/>
                </a:solidFill>
                <a:effectLst/>
                <a:latin typeface="Arial" panose="020B0604020202020204" pitchFamily="34" charset="0"/>
              </a:rPr>
              <a:t> of having a </a:t>
            </a:r>
            <a:r>
              <a:rPr lang="en-US" b="0" i="0" u="none" strike="noStrike" dirty="0">
                <a:solidFill>
                  <a:srgbClr val="3366CC"/>
                </a:solidFill>
                <a:effectLst/>
                <a:latin typeface="Arial" panose="020B0604020202020204" pitchFamily="34" charset="0"/>
                <a:hlinkClick r:id="rId6" tooltip="Media bias"/>
              </a:rPr>
              <a:t>bias</a:t>
            </a:r>
            <a:r>
              <a:rPr lang="en-US" b="0" i="0" dirty="0">
                <a:solidFill>
                  <a:srgbClr val="202122"/>
                </a:solidFill>
                <a:effectLst/>
                <a:latin typeface="Arial" panose="020B0604020202020204" pitchFamily="34" charset="0"/>
              </a:rPr>
              <a:t> towards liberal perspectives, including having been configured to avoid responses that are "partisan, biased or political in nature", and making responses in support of issues that have been objected to by conservatives.</a:t>
            </a:r>
            <a:br>
              <a:rPr lang="en-US" dirty="0"/>
            </a:br>
            <a:endParaRPr lang="en-US" dirty="0"/>
          </a:p>
        </p:txBody>
      </p:sp>
    </p:spTree>
    <p:extLst>
      <p:ext uri="{BB962C8B-B14F-4D97-AF65-F5344CB8AC3E}">
        <p14:creationId xmlns:p14="http://schemas.microsoft.com/office/powerpoint/2010/main" val="78704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2</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794169" y="33090"/>
            <a:ext cx="2160015" cy="707886"/>
          </a:xfrm>
          <a:prstGeom prst="rect">
            <a:avLst/>
          </a:prstGeom>
          <a:noFill/>
        </p:spPr>
        <p:txBody>
          <a:bodyPr wrap="none" rtlCol="0">
            <a:spAutoFit/>
          </a:bodyPr>
          <a:lstStyle/>
          <a:p>
            <a:r>
              <a:rPr lang="en-US" sz="4000" dirty="0"/>
              <a:t>Overview</a:t>
            </a:r>
          </a:p>
        </p:txBody>
      </p:sp>
      <p:sp>
        <p:nvSpPr>
          <p:cNvPr id="2" name="TextBox 1">
            <a:extLst>
              <a:ext uri="{FF2B5EF4-FFF2-40B4-BE49-F238E27FC236}">
                <a16:creationId xmlns:a16="http://schemas.microsoft.com/office/drawing/2014/main" id="{557B2BEC-6B5E-4F53-9856-F1A496EBCAFB}"/>
              </a:ext>
            </a:extLst>
          </p:cNvPr>
          <p:cNvSpPr txBox="1"/>
          <p:nvPr/>
        </p:nvSpPr>
        <p:spPr>
          <a:xfrm>
            <a:off x="937260" y="1074420"/>
            <a:ext cx="10447020" cy="5686428"/>
          </a:xfrm>
          <a:prstGeom prst="rect">
            <a:avLst/>
          </a:prstGeom>
          <a:noFill/>
        </p:spPr>
        <p:txBody>
          <a:bodyPr wrap="square" rtlCol="0">
            <a:spAutoFit/>
          </a:bodyPr>
          <a:lstStyle/>
          <a:p>
            <a:pPr>
              <a:lnSpc>
                <a:spcPct val="150000"/>
              </a:lnSpc>
            </a:pPr>
            <a:r>
              <a:rPr lang="en-US" sz="2000" b="1" dirty="0"/>
              <a:t>Why Should We Be Talking About </a:t>
            </a:r>
            <a:r>
              <a:rPr lang="en-US" sz="2000" b="1" dirty="0" err="1"/>
              <a:t>ChatGPT</a:t>
            </a:r>
            <a:r>
              <a:rPr lang="en-US" sz="2000" b="1" dirty="0"/>
              <a:t>?</a:t>
            </a:r>
          </a:p>
          <a:p>
            <a:pPr marL="285750" indent="-285750">
              <a:lnSpc>
                <a:spcPct val="150000"/>
              </a:lnSpc>
              <a:buFont typeface="Arial" panose="020B0604020202020204" pitchFamily="34" charset="0"/>
              <a:buChar char="•"/>
            </a:pPr>
            <a:r>
              <a:rPr lang="en-US" sz="1600" dirty="0"/>
              <a:t>History of Development </a:t>
            </a:r>
          </a:p>
          <a:p>
            <a:pPr marL="285750" indent="-285750">
              <a:lnSpc>
                <a:spcPct val="150000"/>
              </a:lnSpc>
              <a:buFont typeface="Arial" panose="020B0604020202020204" pitchFamily="34" charset="0"/>
              <a:buChar char="•"/>
            </a:pPr>
            <a:r>
              <a:rPr lang="en-US" sz="1600" dirty="0"/>
              <a:t>Zeitgeist Consequences</a:t>
            </a:r>
          </a:p>
          <a:p>
            <a:pPr marL="285750" indent="-285750">
              <a:lnSpc>
                <a:spcPct val="150000"/>
              </a:lnSpc>
              <a:buFont typeface="Arial" panose="020B0604020202020204" pitchFamily="34" charset="0"/>
              <a:buChar char="•"/>
            </a:pPr>
            <a:r>
              <a:rPr lang="en-US" sz="1600" dirty="0"/>
              <a:t>Use Cases</a:t>
            </a:r>
            <a:endParaRPr lang="en-US" sz="1050" dirty="0"/>
          </a:p>
          <a:p>
            <a:pPr marL="285750" indent="-285750">
              <a:lnSpc>
                <a:spcPct val="150000"/>
              </a:lnSpc>
              <a:buFont typeface="Arial" panose="020B0604020202020204" pitchFamily="34" charset="0"/>
              <a:buChar char="•"/>
            </a:pPr>
            <a:endParaRPr lang="en-US" sz="800" dirty="0"/>
          </a:p>
          <a:p>
            <a:pPr>
              <a:lnSpc>
                <a:spcPct val="150000"/>
              </a:lnSpc>
            </a:pPr>
            <a:r>
              <a:rPr lang="en-US" sz="2000" b="1" dirty="0"/>
              <a:t>Technical Details Of </a:t>
            </a:r>
            <a:r>
              <a:rPr lang="en-US" sz="2000" b="1" dirty="0" err="1"/>
              <a:t>ChatGPT</a:t>
            </a:r>
            <a:endParaRPr lang="en-US" sz="2000" b="1" dirty="0"/>
          </a:p>
          <a:p>
            <a:pPr marL="285750" indent="-285750">
              <a:lnSpc>
                <a:spcPct val="150000"/>
              </a:lnSpc>
              <a:buFont typeface="Arial" panose="020B0604020202020204" pitchFamily="34" charset="0"/>
              <a:buChar char="•"/>
            </a:pPr>
            <a:r>
              <a:rPr lang="en-US" sz="1600" dirty="0"/>
              <a:t>Overview of GPT-3, </a:t>
            </a:r>
            <a:r>
              <a:rPr lang="en-US" sz="1600" dirty="0" err="1"/>
              <a:t>ChatGPT</a:t>
            </a:r>
            <a:r>
              <a:rPr lang="en-US" sz="1600" dirty="0"/>
              <a:t>, and RLHF</a:t>
            </a:r>
          </a:p>
          <a:p>
            <a:pPr marL="285750" indent="-285750">
              <a:lnSpc>
                <a:spcPct val="150000"/>
              </a:lnSpc>
              <a:buFont typeface="Arial" panose="020B0604020202020204" pitchFamily="34" charset="0"/>
              <a:buChar char="•"/>
            </a:pPr>
            <a:r>
              <a:rPr lang="en-US" sz="1600" dirty="0"/>
              <a:t>Comparisons to other LLM </a:t>
            </a:r>
          </a:p>
          <a:p>
            <a:pPr marL="285750" indent="-285750">
              <a:lnSpc>
                <a:spcPct val="150000"/>
              </a:lnSpc>
              <a:buFont typeface="Arial" panose="020B0604020202020204" pitchFamily="34" charset="0"/>
              <a:buChar char="•"/>
            </a:pPr>
            <a:endParaRPr lang="en-US" sz="800" dirty="0"/>
          </a:p>
          <a:p>
            <a:pPr>
              <a:lnSpc>
                <a:spcPct val="150000"/>
              </a:lnSpc>
            </a:pPr>
            <a:r>
              <a:rPr lang="en-US" sz="2000" b="1" dirty="0"/>
              <a:t>Ethical Quandaries As The Technology Progresses</a:t>
            </a:r>
          </a:p>
          <a:p>
            <a:pPr marL="342900" indent="-342900">
              <a:lnSpc>
                <a:spcPct val="150000"/>
              </a:lnSpc>
              <a:buFont typeface="Arial" panose="020B0604020202020204" pitchFamily="34" charset="0"/>
              <a:buChar char="•"/>
            </a:pPr>
            <a:r>
              <a:rPr lang="en-US" sz="1600" dirty="0"/>
              <a:t>Progress towards AGI?</a:t>
            </a:r>
          </a:p>
          <a:p>
            <a:pPr marL="342900" indent="-342900">
              <a:lnSpc>
                <a:spcPct val="150000"/>
              </a:lnSpc>
              <a:buFont typeface="Arial" panose="020B0604020202020204" pitchFamily="34" charset="0"/>
              <a:buChar char="•"/>
            </a:pPr>
            <a:r>
              <a:rPr lang="en-US" sz="1600" dirty="0"/>
              <a:t>Discussion about Ownership of Data</a:t>
            </a:r>
          </a:p>
          <a:p>
            <a:pPr marL="342900" indent="-342900">
              <a:lnSpc>
                <a:spcPct val="150000"/>
              </a:lnSpc>
              <a:buFont typeface="Arial" panose="020B0604020202020204" pitchFamily="34" charset="0"/>
              <a:buChar char="•"/>
            </a:pPr>
            <a:r>
              <a:rPr lang="en-US" sz="1600" dirty="0"/>
              <a:t>How to Best Integrate the Technology into:</a:t>
            </a:r>
          </a:p>
          <a:p>
            <a:pPr marL="800100" lvl="1" indent="-342900">
              <a:lnSpc>
                <a:spcPct val="150000"/>
              </a:lnSpc>
              <a:buFont typeface="Arial" panose="020B0604020202020204" pitchFamily="34" charset="0"/>
              <a:buChar char="•"/>
            </a:pPr>
            <a:r>
              <a:rPr lang="en-US" sz="1600" dirty="0"/>
              <a:t>Classrooms, Research, Daily life, etc.</a:t>
            </a:r>
          </a:p>
          <a:p>
            <a:pPr marL="342900" indent="-342900">
              <a:lnSpc>
                <a:spcPct val="150000"/>
              </a:lnSpc>
              <a:buFont typeface="Arial" panose="020B0604020202020204" pitchFamily="34" charset="0"/>
              <a:buChar char="•"/>
            </a:pPr>
            <a:endParaRPr lang="en-US" sz="1600" dirty="0"/>
          </a:p>
        </p:txBody>
      </p:sp>
      <p:sp>
        <p:nvSpPr>
          <p:cNvPr id="6" name="Footer Placeholder 5">
            <a:extLst>
              <a:ext uri="{FF2B5EF4-FFF2-40B4-BE49-F238E27FC236}">
                <a16:creationId xmlns:a16="http://schemas.microsoft.com/office/drawing/2014/main" id="{19D967CB-93D2-0145-C704-0800CD9C6B87}"/>
              </a:ext>
            </a:extLst>
          </p:cNvPr>
          <p:cNvSpPr>
            <a:spLocks noGrp="1"/>
          </p:cNvSpPr>
          <p:nvPr>
            <p:ph type="ftr" sz="quarter" idx="11"/>
          </p:nvPr>
        </p:nvSpPr>
        <p:spPr/>
        <p:txBody>
          <a:bodyPr/>
          <a:lstStyle/>
          <a:p>
            <a:r>
              <a:rPr lang="en-US"/>
              <a:t>ChatGPT</a:t>
            </a:r>
          </a:p>
        </p:txBody>
      </p:sp>
      <p:cxnSp>
        <p:nvCxnSpPr>
          <p:cNvPr id="7" name="Straight Connector 6">
            <a:extLst>
              <a:ext uri="{FF2B5EF4-FFF2-40B4-BE49-F238E27FC236}">
                <a16:creationId xmlns:a16="http://schemas.microsoft.com/office/drawing/2014/main" id="{669BBAD0-E240-A8C6-E547-A11D3CB704D2}"/>
              </a:ext>
            </a:extLst>
          </p:cNvPr>
          <p:cNvCxnSpPr/>
          <p:nvPr/>
        </p:nvCxnSpPr>
        <p:spPr>
          <a:xfrm>
            <a:off x="816429" y="2841169"/>
            <a:ext cx="1039605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93B49E9-AD40-FE84-5AAB-9158863C4D9E}"/>
              </a:ext>
            </a:extLst>
          </p:cNvPr>
          <p:cNvCxnSpPr/>
          <p:nvPr/>
        </p:nvCxnSpPr>
        <p:spPr>
          <a:xfrm>
            <a:off x="816429" y="4234546"/>
            <a:ext cx="10396054"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1B092072-8382-B1DB-96B8-21D8D0E28A9A}"/>
              </a:ext>
            </a:extLst>
          </p:cNvPr>
          <p:cNvSpPr/>
          <p:nvPr/>
        </p:nvSpPr>
        <p:spPr>
          <a:xfrm>
            <a:off x="9900458" y="1417793"/>
            <a:ext cx="1080008" cy="1080008"/>
          </a:xfrm>
          <a:prstGeom prst="ellipse">
            <a:avLst/>
          </a:prstGeom>
          <a:solidFill>
            <a:srgbClr val="63A53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600" dirty="0"/>
              <a:t>1</a:t>
            </a:r>
          </a:p>
        </p:txBody>
      </p:sp>
      <p:sp>
        <p:nvSpPr>
          <p:cNvPr id="12" name="Oval 11">
            <a:extLst>
              <a:ext uri="{FF2B5EF4-FFF2-40B4-BE49-F238E27FC236}">
                <a16:creationId xmlns:a16="http://schemas.microsoft.com/office/drawing/2014/main" id="{82986109-38D8-FDBB-25CC-DB8DD59F69EA}"/>
              </a:ext>
            </a:extLst>
          </p:cNvPr>
          <p:cNvSpPr/>
          <p:nvPr/>
        </p:nvSpPr>
        <p:spPr>
          <a:xfrm>
            <a:off x="9900458" y="4614542"/>
            <a:ext cx="1080008" cy="1080008"/>
          </a:xfrm>
          <a:prstGeom prst="ellipse">
            <a:avLst/>
          </a:prstGeom>
          <a:solidFill>
            <a:srgbClr val="63A53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600" dirty="0"/>
              <a:t>3</a:t>
            </a:r>
          </a:p>
        </p:txBody>
      </p:sp>
      <p:sp>
        <p:nvSpPr>
          <p:cNvPr id="13" name="Oval 12">
            <a:extLst>
              <a:ext uri="{FF2B5EF4-FFF2-40B4-BE49-F238E27FC236}">
                <a16:creationId xmlns:a16="http://schemas.microsoft.com/office/drawing/2014/main" id="{E71810CD-4C5F-1D04-1203-DAEE91A88876}"/>
              </a:ext>
            </a:extLst>
          </p:cNvPr>
          <p:cNvSpPr/>
          <p:nvPr/>
        </p:nvSpPr>
        <p:spPr>
          <a:xfrm>
            <a:off x="9900458" y="2987021"/>
            <a:ext cx="1080008" cy="1080008"/>
          </a:xfrm>
          <a:prstGeom prst="ellipse">
            <a:avLst/>
          </a:prstGeom>
          <a:solidFill>
            <a:srgbClr val="63A53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600" dirty="0"/>
              <a:t>2</a:t>
            </a:r>
          </a:p>
        </p:txBody>
      </p:sp>
    </p:spTree>
    <p:extLst>
      <p:ext uri="{BB962C8B-B14F-4D97-AF65-F5344CB8AC3E}">
        <p14:creationId xmlns:p14="http://schemas.microsoft.com/office/powerpoint/2010/main" val="307129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20</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Ethical Quandaries with </a:t>
            </a:r>
            <a:r>
              <a:rPr lang="en-US" sz="3200" dirty="0" err="1"/>
              <a:t>ChatGPT</a:t>
            </a:r>
            <a:endParaRPr lang="en-US" sz="3200" dirty="0"/>
          </a:p>
        </p:txBody>
      </p:sp>
      <p:sp>
        <p:nvSpPr>
          <p:cNvPr id="5" name="TextBox 4">
            <a:extLst>
              <a:ext uri="{FF2B5EF4-FFF2-40B4-BE49-F238E27FC236}">
                <a16:creationId xmlns:a16="http://schemas.microsoft.com/office/drawing/2014/main" id="{B4E63C2E-53CB-A8E1-AFF3-98E08E34D25C}"/>
              </a:ext>
            </a:extLst>
          </p:cNvPr>
          <p:cNvSpPr txBox="1"/>
          <p:nvPr/>
        </p:nvSpPr>
        <p:spPr>
          <a:xfrm>
            <a:off x="223421" y="1065320"/>
            <a:ext cx="11745157" cy="5016758"/>
          </a:xfrm>
          <a:prstGeom prst="rect">
            <a:avLst/>
          </a:prstGeom>
          <a:noFill/>
        </p:spPr>
        <p:txBody>
          <a:bodyPr wrap="square" rtlCol="0">
            <a:spAutoFit/>
          </a:bodyPr>
          <a:lstStyle/>
          <a:p>
            <a:r>
              <a:rPr lang="en-US" sz="2000" b="1" dirty="0"/>
              <a:t>Should we cite </a:t>
            </a:r>
            <a:r>
              <a:rPr lang="en-US" sz="2000" b="1" dirty="0" err="1"/>
              <a:t>ChatGPT</a:t>
            </a:r>
            <a:r>
              <a:rPr lang="en-US" sz="2000" b="1" dirty="0"/>
              <a:t> as an author if we use the software for writing?</a:t>
            </a:r>
          </a:p>
          <a:p>
            <a:pPr marL="742950" lvl="1" indent="-285750">
              <a:buFontTx/>
              <a:buChar char="-"/>
            </a:pPr>
            <a:r>
              <a:rPr lang="en-US" sz="2000" dirty="0"/>
              <a:t>Does this apply to Google Search or Adobe Illustrator for paper content generation?</a:t>
            </a:r>
          </a:p>
          <a:p>
            <a:pPr marL="742950" lvl="1" indent="-285750">
              <a:buFontTx/>
              <a:buChar char="-"/>
            </a:pPr>
            <a:endParaRPr lang="en-US" sz="2000" dirty="0"/>
          </a:p>
          <a:p>
            <a:r>
              <a:rPr lang="en-US" sz="2000" b="1" dirty="0"/>
              <a:t>Are we getting closer to AGI?</a:t>
            </a:r>
          </a:p>
          <a:p>
            <a:pPr marL="742950" lvl="1" indent="-285750">
              <a:buFontTx/>
              <a:buChar char="-"/>
            </a:pPr>
            <a:r>
              <a:rPr lang="en-US" sz="2000" dirty="0"/>
              <a:t>Shallow/Narrow AI vs. AGI</a:t>
            </a:r>
          </a:p>
          <a:p>
            <a:pPr marL="742950" lvl="1" indent="-285750">
              <a:buFontTx/>
              <a:buChar char="-"/>
            </a:pPr>
            <a:r>
              <a:rPr lang="en-US" sz="2000" dirty="0"/>
              <a:t>Steve Wozniak’s test of AGI: can walk into a strange house, navigate available tools, and make a cup of coffee from scratch</a:t>
            </a:r>
          </a:p>
          <a:p>
            <a:pPr marL="742950" lvl="1" indent="-285750">
              <a:buFontTx/>
              <a:buChar char="-"/>
            </a:pPr>
            <a:endParaRPr lang="en-US" sz="2000" dirty="0"/>
          </a:p>
          <a:p>
            <a:r>
              <a:rPr lang="en-US" sz="2000" b="1" dirty="0"/>
              <a:t>What does the public trust or “buy-in” look like over the next several years?</a:t>
            </a:r>
          </a:p>
          <a:p>
            <a:pPr marL="742950" lvl="1" indent="-285750">
              <a:buFontTx/>
              <a:buChar char="-"/>
            </a:pPr>
            <a:r>
              <a:rPr lang="en-US" sz="2000" dirty="0"/>
              <a:t>Google search took several years for adoption</a:t>
            </a:r>
          </a:p>
          <a:p>
            <a:pPr marL="742950" lvl="1" indent="-285750">
              <a:buFontTx/>
              <a:buChar char="-"/>
            </a:pPr>
            <a:r>
              <a:rPr lang="en-US" sz="2000" dirty="0"/>
              <a:t>Wikipedia was not trusted as a valuable source of information, now is the gold standard</a:t>
            </a:r>
          </a:p>
          <a:p>
            <a:pPr marL="742950" lvl="1" indent="-285750">
              <a:buFontTx/>
              <a:buChar char="-"/>
            </a:pPr>
            <a:endParaRPr lang="en-US" sz="2000" dirty="0"/>
          </a:p>
          <a:p>
            <a:r>
              <a:rPr lang="en-US" sz="2000" b="1" dirty="0"/>
              <a:t>Should LLMs or Machine Learning be a required for Computer Science degrees (undergrad and graduate students)? </a:t>
            </a:r>
          </a:p>
          <a:p>
            <a:pPr marL="800100" lvl="1" indent="-342900">
              <a:buFontTx/>
              <a:buChar char="-"/>
            </a:pPr>
            <a:r>
              <a:rPr lang="en-US" sz="2000" dirty="0"/>
              <a:t>With the innovation, are we failing students if we do not cover them in some capacity for use?</a:t>
            </a:r>
          </a:p>
          <a:p>
            <a:pPr marL="742950" lvl="1" indent="-285750">
              <a:buFontTx/>
              <a:buChar char="-"/>
            </a:pPr>
            <a:r>
              <a:rPr lang="en-US" sz="2000" dirty="0"/>
              <a:t>“Jobs will shift - lawyers will be replace with lawyers who can use </a:t>
            </a:r>
            <a:r>
              <a:rPr lang="en-US" sz="2000" dirty="0" err="1"/>
              <a:t>ChatGPT</a:t>
            </a:r>
            <a:r>
              <a:rPr lang="en-US" sz="2000" dirty="0"/>
              <a:t>.” – John Oliver, 2/26/23</a:t>
            </a:r>
          </a:p>
        </p:txBody>
      </p:sp>
    </p:spTree>
    <p:extLst>
      <p:ext uri="{BB962C8B-B14F-4D97-AF65-F5344CB8AC3E}">
        <p14:creationId xmlns:p14="http://schemas.microsoft.com/office/powerpoint/2010/main" val="175840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21</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Competing LLMs</a:t>
            </a:r>
          </a:p>
        </p:txBody>
      </p:sp>
      <p:sp>
        <p:nvSpPr>
          <p:cNvPr id="5" name="TextBox 4">
            <a:extLst>
              <a:ext uri="{FF2B5EF4-FFF2-40B4-BE49-F238E27FC236}">
                <a16:creationId xmlns:a16="http://schemas.microsoft.com/office/drawing/2014/main" id="{B4E63C2E-53CB-A8E1-AFF3-98E08E34D25C}"/>
              </a:ext>
            </a:extLst>
          </p:cNvPr>
          <p:cNvSpPr txBox="1"/>
          <p:nvPr/>
        </p:nvSpPr>
        <p:spPr>
          <a:xfrm>
            <a:off x="223421" y="778494"/>
            <a:ext cx="11745157"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Gopher, </a:t>
            </a:r>
            <a:r>
              <a:rPr lang="en-US" dirty="0" err="1"/>
              <a:t>Chichilla</a:t>
            </a:r>
            <a:r>
              <a:rPr lang="en-US" dirty="0"/>
              <a:t> (</a:t>
            </a:r>
            <a:r>
              <a:rPr lang="en-US" dirty="0" err="1"/>
              <a:t>Deepmind</a:t>
            </a:r>
            <a:r>
              <a:rPr lang="en-US" dirty="0"/>
              <a:t>)</a:t>
            </a:r>
          </a:p>
          <a:p>
            <a:pPr marL="285750" indent="-285750">
              <a:lnSpc>
                <a:spcPct val="150000"/>
              </a:lnSpc>
              <a:buFont typeface="Arial" panose="020B0604020202020204" pitchFamily="34" charset="0"/>
              <a:buChar char="•"/>
            </a:pPr>
            <a:r>
              <a:rPr lang="en-US" dirty="0"/>
              <a:t>Switch transformer, GLAM, PALM, Lamba, T5, MT5 (Google)</a:t>
            </a:r>
          </a:p>
          <a:p>
            <a:pPr marL="285750" indent="-285750">
              <a:lnSpc>
                <a:spcPct val="150000"/>
              </a:lnSpc>
              <a:buFont typeface="Arial" panose="020B0604020202020204" pitchFamily="34" charset="0"/>
              <a:buChar char="•"/>
            </a:pPr>
            <a:r>
              <a:rPr lang="en-US" dirty="0"/>
              <a:t>OPT, </a:t>
            </a:r>
            <a:r>
              <a:rPr lang="en-US" dirty="0" err="1"/>
              <a:t>Fairseq</a:t>
            </a:r>
            <a:r>
              <a:rPr lang="en-US" dirty="0"/>
              <a:t> Dense (Meta)</a:t>
            </a:r>
          </a:p>
          <a:p>
            <a:pPr marL="285750" indent="-285750">
              <a:lnSpc>
                <a:spcPct val="150000"/>
              </a:lnSpc>
              <a:buFont typeface="Arial" panose="020B0604020202020204" pitchFamily="34" charset="0"/>
              <a:buChar char="•"/>
            </a:pPr>
            <a:r>
              <a:rPr lang="en-US" dirty="0"/>
              <a:t>GPT-3 versions such as GPT-Neo, GPT-J, &amp; GPT-</a:t>
            </a:r>
            <a:r>
              <a:rPr lang="en-US" dirty="0" err="1"/>
              <a:t>NeoX</a:t>
            </a:r>
            <a:r>
              <a:rPr lang="en-US" dirty="0"/>
              <a:t> (Open-AI)</a:t>
            </a:r>
          </a:p>
          <a:p>
            <a:pPr marL="285750" indent="-285750">
              <a:lnSpc>
                <a:spcPct val="150000"/>
              </a:lnSpc>
              <a:buFont typeface="Arial" panose="020B0604020202020204" pitchFamily="34" charset="0"/>
              <a:buChar char="•"/>
            </a:pPr>
            <a:r>
              <a:rPr lang="en-US" dirty="0"/>
              <a:t>Ernie 3.0 (Baidu)</a:t>
            </a:r>
          </a:p>
          <a:p>
            <a:pPr marL="285750" indent="-285750">
              <a:lnSpc>
                <a:spcPct val="150000"/>
              </a:lnSpc>
              <a:buFont typeface="Arial" panose="020B0604020202020204" pitchFamily="34" charset="0"/>
              <a:buChar char="•"/>
            </a:pPr>
            <a:r>
              <a:rPr lang="en-US" dirty="0"/>
              <a:t>Jurassic (AI21Labs)</a:t>
            </a:r>
          </a:p>
          <a:p>
            <a:pPr marL="285750" indent="-285750">
              <a:lnSpc>
                <a:spcPct val="150000"/>
              </a:lnSpc>
              <a:buFont typeface="Arial" panose="020B0604020202020204" pitchFamily="34" charset="0"/>
              <a:buChar char="•"/>
            </a:pPr>
            <a:r>
              <a:rPr lang="en-US" dirty="0" err="1"/>
              <a:t>Exaone</a:t>
            </a:r>
            <a:r>
              <a:rPr lang="en-US" dirty="0"/>
              <a:t> (LG)</a:t>
            </a:r>
          </a:p>
          <a:p>
            <a:pPr marL="285750" indent="-285750">
              <a:lnSpc>
                <a:spcPct val="150000"/>
              </a:lnSpc>
              <a:buFont typeface="Arial" panose="020B0604020202020204" pitchFamily="34" charset="0"/>
              <a:buChar char="•"/>
            </a:pPr>
            <a:r>
              <a:rPr lang="en-US" dirty="0" err="1"/>
              <a:t>Pangu</a:t>
            </a:r>
            <a:r>
              <a:rPr lang="en-US" dirty="0"/>
              <a:t> Alpha (Huawei)</a:t>
            </a:r>
          </a:p>
          <a:p>
            <a:pPr marL="285750" indent="-285750">
              <a:lnSpc>
                <a:spcPct val="150000"/>
              </a:lnSpc>
              <a:buFont typeface="Arial" panose="020B0604020202020204" pitchFamily="34" charset="0"/>
              <a:buChar char="•"/>
            </a:pPr>
            <a:r>
              <a:rPr lang="en-US" dirty="0"/>
              <a:t>Roberta, XML-Roberta, </a:t>
            </a:r>
            <a:r>
              <a:rPr lang="en-US" dirty="0" err="1"/>
              <a:t>Deberta</a:t>
            </a:r>
            <a:endParaRPr lang="en-US" dirty="0"/>
          </a:p>
          <a:p>
            <a:pPr marL="285750" indent="-285750">
              <a:lnSpc>
                <a:spcPct val="150000"/>
              </a:lnSpc>
              <a:buFont typeface="Arial" panose="020B0604020202020204" pitchFamily="34" charset="0"/>
              <a:buChar char="•"/>
            </a:pPr>
            <a:r>
              <a:rPr lang="en-US" dirty="0" err="1"/>
              <a:t>DistilBert</a:t>
            </a:r>
            <a:endParaRPr lang="en-US" dirty="0"/>
          </a:p>
          <a:p>
            <a:pPr marL="285750" indent="-285750">
              <a:lnSpc>
                <a:spcPct val="150000"/>
              </a:lnSpc>
              <a:buFont typeface="Arial" panose="020B0604020202020204" pitchFamily="34" charset="0"/>
              <a:buChar char="•"/>
            </a:pPr>
            <a:r>
              <a:rPr lang="en-US" dirty="0" err="1"/>
              <a:t>XLNet</a:t>
            </a:r>
            <a:endParaRPr lang="en-US" dirty="0"/>
          </a:p>
          <a:p>
            <a:pPr marL="285750" indent="-285750">
              <a:lnSpc>
                <a:spcPct val="150000"/>
              </a:lnSpc>
              <a:buFont typeface="Arial" panose="020B0604020202020204" pitchFamily="34" charset="0"/>
              <a:buChar char="•"/>
            </a:pPr>
            <a:r>
              <a:rPr lang="en-US" dirty="0"/>
              <a:t>Naver, </a:t>
            </a:r>
            <a:r>
              <a:rPr lang="en-US" dirty="0" err="1"/>
              <a:t>SearchGPT</a:t>
            </a:r>
            <a:r>
              <a:rPr lang="en-US" dirty="0"/>
              <a:t> (South Korea, announced 2023)</a:t>
            </a:r>
          </a:p>
          <a:p>
            <a:pPr marL="285750" indent="-285750">
              <a:lnSpc>
                <a:spcPct val="150000"/>
              </a:lnSpc>
              <a:buFont typeface="Arial" panose="020B0604020202020204" pitchFamily="34" charset="0"/>
              <a:buChar char="•"/>
            </a:pPr>
            <a:r>
              <a:rPr lang="en-US" dirty="0"/>
              <a:t>Yandex (Russia, announced 2023)</a:t>
            </a:r>
          </a:p>
        </p:txBody>
      </p:sp>
      <p:sp>
        <p:nvSpPr>
          <p:cNvPr id="6" name="TextBox 5">
            <a:extLst>
              <a:ext uri="{FF2B5EF4-FFF2-40B4-BE49-F238E27FC236}">
                <a16:creationId xmlns:a16="http://schemas.microsoft.com/office/drawing/2014/main" id="{26D1DF18-2679-021C-DE3D-89BF189AF41F}"/>
              </a:ext>
            </a:extLst>
          </p:cNvPr>
          <p:cNvSpPr txBox="1"/>
          <p:nvPr/>
        </p:nvSpPr>
        <p:spPr>
          <a:xfrm>
            <a:off x="8615173" y="3097210"/>
            <a:ext cx="2383971" cy="2031325"/>
          </a:xfrm>
          <a:prstGeom prst="rect">
            <a:avLst/>
          </a:prstGeom>
          <a:noFill/>
        </p:spPr>
        <p:txBody>
          <a:bodyPr wrap="square" rtlCol="0">
            <a:spAutoFit/>
          </a:bodyPr>
          <a:lstStyle/>
          <a:p>
            <a:r>
              <a:rPr lang="en-US" dirty="0"/>
              <a:t>Meta's Yann </a:t>
            </a:r>
            <a:r>
              <a:rPr lang="en-US" dirty="0" err="1"/>
              <a:t>LeCun</a:t>
            </a:r>
            <a:r>
              <a:rPr lang="en-US" dirty="0"/>
              <a:t>, who has called </a:t>
            </a:r>
            <a:r>
              <a:rPr lang="en-US" dirty="0" err="1"/>
              <a:t>ChatGPT</a:t>
            </a:r>
            <a:r>
              <a:rPr lang="en-US" dirty="0"/>
              <a:t> "well engineered" but "not particularly innovative.“ Meta released </a:t>
            </a:r>
            <a:r>
              <a:rPr lang="en-US" dirty="0" err="1"/>
              <a:t>LLaMA</a:t>
            </a:r>
            <a:r>
              <a:rPr lang="en-US" dirty="0"/>
              <a:t> Feb. 2023.</a:t>
            </a:r>
          </a:p>
        </p:txBody>
      </p:sp>
      <p:pic>
        <p:nvPicPr>
          <p:cNvPr id="8" name="Picture 7" descr="A person speaking into a microphone&#10;&#10;Description automatically generated with medium confidence">
            <a:extLst>
              <a:ext uri="{FF2B5EF4-FFF2-40B4-BE49-F238E27FC236}">
                <a16:creationId xmlns:a16="http://schemas.microsoft.com/office/drawing/2014/main" id="{AB90D9C4-342D-F4B5-55E1-5C6E9FC04E98}"/>
              </a:ext>
            </a:extLst>
          </p:cNvPr>
          <p:cNvPicPr>
            <a:picLocks noChangeAspect="1"/>
          </p:cNvPicPr>
          <p:nvPr/>
        </p:nvPicPr>
        <p:blipFill rotWithShape="1">
          <a:blip r:embed="rId3">
            <a:extLst>
              <a:ext uri="{28A0092B-C50C-407E-A947-70E740481C1C}">
                <a14:useLocalDpi xmlns:a14="http://schemas.microsoft.com/office/drawing/2010/main" val="0"/>
              </a:ext>
            </a:extLst>
          </a:blip>
          <a:srcRect b="27950"/>
          <a:stretch/>
        </p:blipFill>
        <p:spPr>
          <a:xfrm>
            <a:off x="8615173" y="1363269"/>
            <a:ext cx="1933802" cy="1600200"/>
          </a:xfrm>
          <a:prstGeom prst="rect">
            <a:avLst/>
          </a:prstGeom>
        </p:spPr>
      </p:pic>
    </p:spTree>
    <p:extLst>
      <p:ext uri="{BB962C8B-B14F-4D97-AF65-F5344CB8AC3E}">
        <p14:creationId xmlns:p14="http://schemas.microsoft.com/office/powerpoint/2010/main" val="3708483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22</a:t>
            </a:fld>
            <a:endParaRPr lang="en-US"/>
          </a:p>
        </p:txBody>
      </p:sp>
      <p:pic>
        <p:nvPicPr>
          <p:cNvPr id="7" name="Picture 6" descr="A picture containing text, beach, sandy&#10;&#10;Description automatically generated">
            <a:extLst>
              <a:ext uri="{FF2B5EF4-FFF2-40B4-BE49-F238E27FC236}">
                <a16:creationId xmlns:a16="http://schemas.microsoft.com/office/drawing/2014/main" id="{313272C4-0CFB-0ECB-16CD-6BEFAA2CB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185" y="462643"/>
            <a:ext cx="4370614" cy="4370614"/>
          </a:xfrm>
          <a:prstGeom prst="rect">
            <a:avLst/>
          </a:prstGeom>
        </p:spPr>
      </p:pic>
      <p:sp>
        <p:nvSpPr>
          <p:cNvPr id="8" name="TextBox 7">
            <a:extLst>
              <a:ext uri="{FF2B5EF4-FFF2-40B4-BE49-F238E27FC236}">
                <a16:creationId xmlns:a16="http://schemas.microsoft.com/office/drawing/2014/main" id="{B6603FC7-4512-BBC7-5E4C-5B3D648302AA}"/>
              </a:ext>
            </a:extLst>
          </p:cNvPr>
          <p:cNvSpPr txBox="1"/>
          <p:nvPr/>
        </p:nvSpPr>
        <p:spPr>
          <a:xfrm>
            <a:off x="2041726" y="5092523"/>
            <a:ext cx="7659533" cy="400110"/>
          </a:xfrm>
          <a:prstGeom prst="rect">
            <a:avLst/>
          </a:prstGeom>
          <a:noFill/>
        </p:spPr>
        <p:txBody>
          <a:bodyPr wrap="none" rtlCol="0">
            <a:spAutoFit/>
          </a:bodyPr>
          <a:lstStyle/>
          <a:p>
            <a:pPr algn="ctr"/>
            <a:r>
              <a:rPr lang="en-US" sz="2000" b="1" dirty="0"/>
              <a:t>DALL-E 2 Prompt: “bubble letters of "thank you" on a sparkling beach”</a:t>
            </a:r>
          </a:p>
        </p:txBody>
      </p:sp>
    </p:spTree>
    <p:extLst>
      <p:ext uri="{BB962C8B-B14F-4D97-AF65-F5344CB8AC3E}">
        <p14:creationId xmlns:p14="http://schemas.microsoft.com/office/powerpoint/2010/main" val="2057591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3</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History of </a:t>
            </a:r>
            <a:r>
              <a:rPr lang="en-US" sz="3200" dirty="0" err="1"/>
              <a:t>OpenAI</a:t>
            </a:r>
            <a:endParaRPr lang="en-US" sz="3200" dirty="0"/>
          </a:p>
        </p:txBody>
      </p:sp>
      <p:sp>
        <p:nvSpPr>
          <p:cNvPr id="13" name="TextBox 12">
            <a:extLst>
              <a:ext uri="{FF2B5EF4-FFF2-40B4-BE49-F238E27FC236}">
                <a16:creationId xmlns:a16="http://schemas.microsoft.com/office/drawing/2014/main" id="{2ADA07C1-B004-EFBD-9F61-AAED307B24CD}"/>
              </a:ext>
            </a:extLst>
          </p:cNvPr>
          <p:cNvSpPr txBox="1"/>
          <p:nvPr/>
        </p:nvSpPr>
        <p:spPr>
          <a:xfrm>
            <a:off x="392097" y="6042361"/>
            <a:ext cx="4505144" cy="307777"/>
          </a:xfrm>
          <a:prstGeom prst="rect">
            <a:avLst/>
          </a:prstGeom>
          <a:noFill/>
        </p:spPr>
        <p:txBody>
          <a:bodyPr wrap="none" rtlCol="0">
            <a:spAutoFit/>
          </a:bodyPr>
          <a:lstStyle/>
          <a:p>
            <a:r>
              <a:rPr lang="en-US" sz="1400" dirty="0"/>
              <a:t>* Most information was scraped from </a:t>
            </a:r>
            <a:r>
              <a:rPr lang="en-US" sz="1400" dirty="0" err="1">
                <a:hlinkClick r:id="rId3"/>
              </a:rPr>
              <a:t>OpenAI’s</a:t>
            </a:r>
            <a:r>
              <a:rPr lang="en-US" sz="1400" dirty="0">
                <a:hlinkClick r:id="rId3"/>
              </a:rPr>
              <a:t> Wiki Page</a:t>
            </a:r>
            <a:r>
              <a:rPr lang="en-US" sz="1400" dirty="0"/>
              <a:t>.</a:t>
            </a:r>
          </a:p>
        </p:txBody>
      </p:sp>
      <p:sp>
        <p:nvSpPr>
          <p:cNvPr id="14" name="TextBox 13">
            <a:extLst>
              <a:ext uri="{FF2B5EF4-FFF2-40B4-BE49-F238E27FC236}">
                <a16:creationId xmlns:a16="http://schemas.microsoft.com/office/drawing/2014/main" id="{46666AFC-418A-B0F1-E11F-C2A72F783A2C}"/>
              </a:ext>
            </a:extLst>
          </p:cNvPr>
          <p:cNvSpPr txBox="1"/>
          <p:nvPr/>
        </p:nvSpPr>
        <p:spPr>
          <a:xfrm>
            <a:off x="544286" y="1121229"/>
            <a:ext cx="11255617" cy="5016758"/>
          </a:xfrm>
          <a:prstGeom prst="rect">
            <a:avLst/>
          </a:prstGeom>
          <a:noFill/>
        </p:spPr>
        <p:txBody>
          <a:bodyPr wrap="square" rtlCol="0">
            <a:spAutoFit/>
          </a:bodyPr>
          <a:lstStyle/>
          <a:p>
            <a:pPr algn="just"/>
            <a:r>
              <a:rPr lang="en-US" sz="1600" b="1" dirty="0"/>
              <a:t>Non-Profit</a:t>
            </a:r>
          </a:p>
          <a:p>
            <a:pPr marL="285750" indent="-285750" algn="just">
              <a:buFontTx/>
              <a:buChar char="-"/>
            </a:pPr>
            <a:r>
              <a:rPr lang="en-US" sz="1600" dirty="0"/>
              <a:t>[Dec. 2015] Founded by Sam Altman, Greg Brockman, Reid Hoffman, Jessica Livingston, Peter Thiel, Elon Musk, Amazon Web Services (AWS), Infosys, and YC Research with combined $1BB in initial investment. </a:t>
            </a:r>
          </a:p>
          <a:p>
            <a:pPr marL="742950" lvl="1" indent="-285750" algn="just">
              <a:buFontTx/>
              <a:buChar char="-"/>
            </a:pPr>
            <a:r>
              <a:rPr lang="en-US" sz="1600" dirty="0" err="1"/>
              <a:t>Yoshua</a:t>
            </a:r>
            <a:r>
              <a:rPr lang="en-US" sz="1600" dirty="0"/>
              <a:t> </a:t>
            </a:r>
            <a:r>
              <a:rPr lang="en-US" sz="1600" dirty="0" err="1"/>
              <a:t>Bengio</a:t>
            </a:r>
            <a:r>
              <a:rPr lang="en-US" sz="1600" dirty="0"/>
              <a:t> drew up a list of the "best researchers in the field“ for the founders. </a:t>
            </a:r>
            <a:r>
              <a:rPr lang="en-US" sz="1600" dirty="0" err="1"/>
              <a:t>OpenAI</a:t>
            </a:r>
            <a:r>
              <a:rPr lang="en-US" sz="1600" dirty="0"/>
              <a:t> was able to hire nine of these researches as the first employees.</a:t>
            </a:r>
          </a:p>
          <a:p>
            <a:pPr marL="285750" indent="-285750" algn="just">
              <a:buFontTx/>
              <a:buChar char="-"/>
            </a:pPr>
            <a:r>
              <a:rPr lang="en-US" sz="1600" dirty="0"/>
              <a:t>[Apr. 2016], </a:t>
            </a:r>
            <a:r>
              <a:rPr lang="en-US" sz="1600" dirty="0" err="1"/>
              <a:t>OpenAI’s</a:t>
            </a:r>
            <a:r>
              <a:rPr lang="en-US" sz="1600" dirty="0"/>
              <a:t> Gym, a reinforcement learning research platform, released for public use.</a:t>
            </a:r>
          </a:p>
          <a:p>
            <a:pPr marL="285750" indent="-285750" algn="just">
              <a:buFontTx/>
              <a:buChar char="-"/>
            </a:pPr>
            <a:r>
              <a:rPr lang="en-US" sz="1600" dirty="0"/>
              <a:t>[2017] </a:t>
            </a:r>
            <a:r>
              <a:rPr lang="en-US" sz="1600" dirty="0" err="1"/>
              <a:t>OpenAI</a:t>
            </a:r>
            <a:r>
              <a:rPr lang="en-US" sz="1600" dirty="0"/>
              <a:t> spent $7.9 million on cloud computing compared to DeepMind's total expenses of $442 million.</a:t>
            </a:r>
          </a:p>
          <a:p>
            <a:pPr marL="285750" indent="-285750" algn="just">
              <a:buFontTx/>
              <a:buChar char="-"/>
            </a:pPr>
            <a:r>
              <a:rPr lang="en-US" sz="1600" dirty="0"/>
              <a:t>[2018] Musk resigned his board seat, citing "a potential future conflict [of interest]" due to Tesla's AI development for self-driving cars, but remained a donor.</a:t>
            </a:r>
          </a:p>
          <a:p>
            <a:pPr algn="just"/>
            <a:endParaRPr lang="en-US" sz="1600" dirty="0"/>
          </a:p>
          <a:p>
            <a:pPr algn="just"/>
            <a:r>
              <a:rPr lang="en-US" sz="1600" b="1" dirty="0"/>
              <a:t>“Capped” For-Profit Transition</a:t>
            </a:r>
          </a:p>
          <a:p>
            <a:pPr marL="285750" indent="-285750" algn="just">
              <a:buFontTx/>
              <a:buChar char="-"/>
            </a:pPr>
            <a:r>
              <a:rPr lang="en-US" sz="1600" dirty="0"/>
              <a:t>[2019] </a:t>
            </a:r>
            <a:r>
              <a:rPr lang="en-US" sz="1600" dirty="0" err="1"/>
              <a:t>OpenAI</a:t>
            </a:r>
            <a:r>
              <a:rPr lang="en-US" sz="1600" dirty="0"/>
              <a:t> transitioned from non-profit to "capped" for-profit, with the profit capped at 100x any investment.</a:t>
            </a:r>
          </a:p>
          <a:p>
            <a:pPr marL="742950" lvl="1" indent="-285750" algn="just">
              <a:buFontTx/>
              <a:buChar char="-"/>
            </a:pPr>
            <a:r>
              <a:rPr lang="en-US" sz="1600" dirty="0"/>
              <a:t>Microsoft invests $1BB in </a:t>
            </a:r>
            <a:r>
              <a:rPr lang="en-US" sz="1600" dirty="0" err="1"/>
              <a:t>OpenAI</a:t>
            </a:r>
            <a:r>
              <a:rPr lang="en-US" sz="1600" dirty="0"/>
              <a:t> with goal to spend the money in 5 year.</a:t>
            </a:r>
          </a:p>
          <a:p>
            <a:pPr marL="285750" indent="-285750" algn="just">
              <a:buFontTx/>
              <a:buChar char="-"/>
            </a:pPr>
            <a:r>
              <a:rPr lang="en-US" sz="1600" dirty="0"/>
              <a:t>[2020] GPT-3 was announced.</a:t>
            </a:r>
          </a:p>
          <a:p>
            <a:pPr marL="285750" indent="-285750" algn="just">
              <a:buFontTx/>
              <a:buChar char="-"/>
            </a:pPr>
            <a:r>
              <a:rPr lang="en-US" sz="1600" dirty="0"/>
              <a:t>[2021] DALL-E was announced.</a:t>
            </a:r>
          </a:p>
          <a:p>
            <a:pPr marL="285750" indent="-285750" algn="just">
              <a:buFontTx/>
              <a:buChar char="-"/>
            </a:pPr>
            <a:r>
              <a:rPr lang="en-US" sz="1600" dirty="0"/>
              <a:t>[Dec. 2022] </a:t>
            </a:r>
            <a:r>
              <a:rPr lang="en-US" sz="1600" dirty="0" err="1"/>
              <a:t>ChatGPT</a:t>
            </a:r>
            <a:r>
              <a:rPr lang="en-US" sz="1600" dirty="0"/>
              <a:t> was launched to the public, receiving over a million signups within the first five days.</a:t>
            </a:r>
          </a:p>
          <a:p>
            <a:pPr marL="742950" lvl="1" indent="-285750" algn="just">
              <a:buFontTx/>
              <a:buChar char="-"/>
            </a:pPr>
            <a:r>
              <a:rPr lang="en-US" sz="1600" dirty="0" err="1"/>
              <a:t>OpenAI</a:t>
            </a:r>
            <a:r>
              <a:rPr lang="en-US" sz="1600" dirty="0"/>
              <a:t> was projecting $200 million revenue in 2023 and $1 billion revenue in 2024. Valued at $29BB.</a:t>
            </a:r>
          </a:p>
          <a:p>
            <a:pPr marL="285750" indent="-285750" algn="just">
              <a:buFontTx/>
              <a:buChar char="-"/>
            </a:pPr>
            <a:r>
              <a:rPr lang="en-US" sz="1600" dirty="0"/>
              <a:t>[Jan. 2023] Microsoft announces a $10BB investment.</a:t>
            </a:r>
          </a:p>
          <a:p>
            <a:pPr marL="285750" indent="-285750" algn="just">
              <a:buFontTx/>
              <a:buChar char="-"/>
            </a:pPr>
            <a:r>
              <a:rPr lang="en-US" sz="1600" dirty="0"/>
              <a:t>[Feb. 2023] Microsoft announces integration of </a:t>
            </a:r>
            <a:r>
              <a:rPr lang="en-US" sz="1600" dirty="0" err="1"/>
              <a:t>ChatGPT</a:t>
            </a:r>
            <a:r>
              <a:rPr lang="en-US" sz="1600" dirty="0"/>
              <a:t> into Bing, Edge, and Office 365. </a:t>
            </a:r>
          </a:p>
          <a:p>
            <a:pPr marL="285750" indent="-285750" algn="just">
              <a:buFontTx/>
              <a:buChar char="-"/>
            </a:pPr>
            <a:endParaRPr lang="en-US" sz="1600" dirty="0"/>
          </a:p>
        </p:txBody>
      </p:sp>
    </p:spTree>
    <p:extLst>
      <p:ext uri="{BB962C8B-B14F-4D97-AF65-F5344CB8AC3E}">
        <p14:creationId xmlns:p14="http://schemas.microsoft.com/office/powerpoint/2010/main" val="91136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4</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History of </a:t>
            </a:r>
            <a:r>
              <a:rPr lang="en-US" sz="3200" dirty="0" err="1"/>
              <a:t>ChatGPT</a:t>
            </a:r>
            <a:endParaRPr lang="en-US" sz="3200" dirty="0"/>
          </a:p>
        </p:txBody>
      </p:sp>
      <p:graphicFrame>
        <p:nvGraphicFramePr>
          <p:cNvPr id="12" name="Table 11">
            <a:extLst>
              <a:ext uri="{FF2B5EF4-FFF2-40B4-BE49-F238E27FC236}">
                <a16:creationId xmlns:a16="http://schemas.microsoft.com/office/drawing/2014/main" id="{6EEAE4BE-954E-2954-4DBA-93BC24CD26A3}"/>
              </a:ext>
            </a:extLst>
          </p:cNvPr>
          <p:cNvGraphicFramePr>
            <a:graphicFrameLocks noGrp="1"/>
          </p:cNvGraphicFramePr>
          <p:nvPr>
            <p:extLst>
              <p:ext uri="{D42A27DB-BD31-4B8C-83A1-F6EECF244321}">
                <p14:modId xmlns:p14="http://schemas.microsoft.com/office/powerpoint/2010/main" val="3222371400"/>
              </p:ext>
            </p:extLst>
          </p:nvPr>
        </p:nvGraphicFramePr>
        <p:xfrm>
          <a:off x="392097" y="1034143"/>
          <a:ext cx="11407806" cy="4985659"/>
        </p:xfrm>
        <a:graphic>
          <a:graphicData uri="http://schemas.openxmlformats.org/drawingml/2006/table">
            <a:tbl>
              <a:tblPr/>
              <a:tblGrid>
                <a:gridCol w="2873617">
                  <a:extLst>
                    <a:ext uri="{9D8B030D-6E8A-4147-A177-3AD203B41FA5}">
                      <a16:colId xmlns:a16="http://schemas.microsoft.com/office/drawing/2014/main" val="3974556153"/>
                    </a:ext>
                  </a:extLst>
                </a:gridCol>
                <a:gridCol w="8534189">
                  <a:extLst>
                    <a:ext uri="{9D8B030D-6E8A-4147-A177-3AD203B41FA5}">
                      <a16:colId xmlns:a16="http://schemas.microsoft.com/office/drawing/2014/main" val="175018738"/>
                    </a:ext>
                  </a:extLst>
                </a:gridCol>
              </a:tblGrid>
              <a:tr h="272984">
                <a:tc>
                  <a:txBody>
                    <a:bodyPr/>
                    <a:lstStyle/>
                    <a:p>
                      <a:pPr algn="l" fontAlgn="t"/>
                      <a:r>
                        <a:rPr lang="en-US" sz="1600" b="1" i="0" u="none" strike="noStrike" dirty="0">
                          <a:solidFill>
                            <a:srgbClr val="000000"/>
                          </a:solidFill>
                          <a:effectLst/>
                          <a:latin typeface="+mn-lt"/>
                        </a:rPr>
                        <a:t>Date</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1" i="0" u="none" strike="noStrike">
                          <a:solidFill>
                            <a:srgbClr val="000000"/>
                          </a:solidFill>
                          <a:effectLst/>
                          <a:latin typeface="+mn-lt"/>
                        </a:rPr>
                        <a:t>Milestone</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28691777"/>
                  </a:ext>
                </a:extLst>
              </a:tr>
              <a:tr h="272984">
                <a:tc>
                  <a:txBody>
                    <a:bodyPr/>
                    <a:lstStyle/>
                    <a:p>
                      <a:pPr algn="l" fontAlgn="t"/>
                      <a:r>
                        <a:rPr lang="en-US" sz="1600" b="0" i="0" u="none" strike="noStrike" dirty="0">
                          <a:solidFill>
                            <a:srgbClr val="000000"/>
                          </a:solidFill>
                          <a:effectLst/>
                          <a:latin typeface="+mn-lt"/>
                        </a:rPr>
                        <a:t>Jun. 2018</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sng" strike="noStrike" dirty="0">
                          <a:solidFill>
                            <a:srgbClr val="0563C1"/>
                          </a:solidFill>
                          <a:effectLst/>
                          <a:latin typeface="+mn-lt"/>
                          <a:hlinkClick r:id="rId3"/>
                        </a:rPr>
                        <a:t>GPT-1 announced on the </a:t>
                      </a:r>
                      <a:r>
                        <a:rPr lang="en-US" sz="1600" b="0" i="0" u="sng" strike="noStrike" dirty="0" err="1">
                          <a:solidFill>
                            <a:srgbClr val="0563C1"/>
                          </a:solidFill>
                          <a:effectLst/>
                          <a:latin typeface="+mn-lt"/>
                          <a:hlinkClick r:id="rId3"/>
                        </a:rPr>
                        <a:t>OpenAI</a:t>
                      </a:r>
                      <a:r>
                        <a:rPr lang="en-US" sz="1600" b="0" i="0" u="sng" strike="noStrike" dirty="0">
                          <a:solidFill>
                            <a:srgbClr val="0563C1"/>
                          </a:solidFill>
                          <a:effectLst/>
                          <a:latin typeface="+mn-lt"/>
                          <a:hlinkClick r:id="rId3"/>
                        </a:rPr>
                        <a:t> blog.</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80935459"/>
                  </a:ext>
                </a:extLst>
              </a:tr>
              <a:tr h="272984">
                <a:tc>
                  <a:txBody>
                    <a:bodyPr/>
                    <a:lstStyle/>
                    <a:p>
                      <a:pPr algn="l" fontAlgn="t"/>
                      <a:r>
                        <a:rPr lang="en-US" sz="1600" b="0" i="0" u="none" strike="noStrike" dirty="0">
                          <a:solidFill>
                            <a:srgbClr val="000000"/>
                          </a:solidFill>
                          <a:effectLst/>
                          <a:latin typeface="+mn-lt"/>
                        </a:rPr>
                        <a:t>Feb. 2019</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dirty="0">
                          <a:solidFill>
                            <a:srgbClr val="0563C1"/>
                          </a:solidFill>
                          <a:effectLst/>
                          <a:latin typeface="+mn-lt"/>
                          <a:hlinkClick r:id="rId4"/>
                        </a:rPr>
                        <a:t>GPT-2 announced on the </a:t>
                      </a:r>
                      <a:r>
                        <a:rPr lang="en-US" sz="1600" b="0" i="0" u="sng" strike="noStrike" dirty="0" err="1">
                          <a:solidFill>
                            <a:srgbClr val="0563C1"/>
                          </a:solidFill>
                          <a:effectLst/>
                          <a:latin typeface="+mn-lt"/>
                          <a:hlinkClick r:id="rId4"/>
                        </a:rPr>
                        <a:t>OpenAI</a:t>
                      </a:r>
                      <a:r>
                        <a:rPr lang="en-US" sz="1600" b="0" i="0" u="sng" strike="noStrike" dirty="0">
                          <a:solidFill>
                            <a:srgbClr val="0563C1"/>
                          </a:solidFill>
                          <a:effectLst/>
                          <a:latin typeface="+mn-lt"/>
                          <a:hlinkClick r:id="rId4"/>
                        </a:rPr>
                        <a:t> blog.</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986135289"/>
                  </a:ext>
                </a:extLst>
              </a:tr>
              <a:tr h="272984">
                <a:tc>
                  <a:txBody>
                    <a:bodyPr/>
                    <a:lstStyle/>
                    <a:p>
                      <a:pPr algn="l" fontAlgn="t"/>
                      <a:r>
                        <a:rPr lang="en-US" sz="1600" b="0" i="0" u="none" strike="noStrike" dirty="0">
                          <a:solidFill>
                            <a:srgbClr val="000000"/>
                          </a:solidFill>
                          <a:effectLst/>
                          <a:latin typeface="+mn-lt"/>
                        </a:rPr>
                        <a:t>May 2020</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sng" strike="noStrike">
                          <a:solidFill>
                            <a:srgbClr val="0563C1"/>
                          </a:solidFill>
                          <a:effectLst/>
                          <a:latin typeface="+mn-lt"/>
                          <a:hlinkClick r:id="rId5"/>
                        </a:rPr>
                        <a:t>Initial GPT-3 preprint paper published to arXiv.</a:t>
                      </a:r>
                      <a:endParaRPr lang="en-US" sz="1600" b="0" i="0" u="sng" strike="noStrike">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79603826"/>
                  </a:ext>
                </a:extLst>
              </a:tr>
              <a:tr h="272984">
                <a:tc>
                  <a:txBody>
                    <a:bodyPr/>
                    <a:lstStyle/>
                    <a:p>
                      <a:pPr algn="l" fontAlgn="t"/>
                      <a:r>
                        <a:rPr lang="en-US" sz="1600" b="0" i="0" u="none" strike="noStrike" dirty="0">
                          <a:solidFill>
                            <a:srgbClr val="000000"/>
                          </a:solidFill>
                          <a:effectLst/>
                          <a:latin typeface="+mn-lt"/>
                        </a:rPr>
                        <a:t>Jun. 2020</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a:solidFill>
                            <a:srgbClr val="0563C1"/>
                          </a:solidFill>
                          <a:effectLst/>
                          <a:latin typeface="+mn-lt"/>
                          <a:hlinkClick r:id="rId6"/>
                        </a:rPr>
                        <a:t>GPT-3 API private beta.</a:t>
                      </a:r>
                      <a:endParaRPr lang="en-US" sz="1600" b="0" i="0" u="sng" strike="noStrike">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56787243"/>
                  </a:ext>
                </a:extLst>
              </a:tr>
              <a:tr h="272984">
                <a:tc>
                  <a:txBody>
                    <a:bodyPr/>
                    <a:lstStyle/>
                    <a:p>
                      <a:pPr algn="l" fontAlgn="t"/>
                      <a:r>
                        <a:rPr lang="en-US" sz="1600" b="0" i="0" u="none" strike="noStrike" dirty="0">
                          <a:solidFill>
                            <a:srgbClr val="000000"/>
                          </a:solidFill>
                          <a:effectLst/>
                          <a:latin typeface="+mn-lt"/>
                        </a:rPr>
                        <a:t>Sep. 2020</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sng" strike="noStrike" dirty="0">
                          <a:solidFill>
                            <a:srgbClr val="0563C1"/>
                          </a:solidFill>
                          <a:effectLst/>
                          <a:latin typeface="+mn-lt"/>
                          <a:hlinkClick r:id="rId7"/>
                        </a:rPr>
                        <a:t>GPT-3 licensed to Microsoft.</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88495021"/>
                  </a:ext>
                </a:extLst>
              </a:tr>
              <a:tr h="272984">
                <a:tc>
                  <a:txBody>
                    <a:bodyPr/>
                    <a:lstStyle/>
                    <a:p>
                      <a:pPr algn="l" fontAlgn="t"/>
                      <a:r>
                        <a:rPr lang="en-US" sz="1600" b="0" i="0" u="none" strike="noStrike" dirty="0">
                          <a:solidFill>
                            <a:srgbClr val="000000"/>
                          </a:solidFill>
                          <a:effectLst/>
                          <a:latin typeface="+mn-lt"/>
                        </a:rPr>
                        <a:t>Nov. 2021</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dirty="0">
                          <a:solidFill>
                            <a:srgbClr val="0563C1"/>
                          </a:solidFill>
                          <a:effectLst/>
                          <a:latin typeface="+mn-lt"/>
                          <a:hlinkClick r:id="rId8"/>
                        </a:rPr>
                        <a:t>GPT-3 API opened to the public.</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627186382"/>
                  </a:ext>
                </a:extLst>
              </a:tr>
              <a:tr h="540168">
                <a:tc>
                  <a:txBody>
                    <a:bodyPr/>
                    <a:lstStyle/>
                    <a:p>
                      <a:pPr algn="l" fontAlgn="t"/>
                      <a:r>
                        <a:rPr lang="en-US" sz="1600" b="0" i="0" u="none" strike="noStrike" dirty="0">
                          <a:solidFill>
                            <a:srgbClr val="000000"/>
                          </a:solidFill>
                          <a:effectLst/>
                          <a:latin typeface="+mn-lt"/>
                        </a:rPr>
                        <a:t>Jan.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none" strike="noStrike" dirty="0" err="1">
                          <a:solidFill>
                            <a:srgbClr val="337AB7"/>
                          </a:solidFill>
                          <a:effectLst/>
                          <a:latin typeface="+mn-lt"/>
                        </a:rPr>
                        <a:t>InstructGPT</a:t>
                      </a:r>
                      <a:r>
                        <a:rPr lang="en-US" sz="1600" b="0" i="0" u="none" strike="noStrike" dirty="0">
                          <a:solidFill>
                            <a:srgbClr val="337AB7"/>
                          </a:solidFill>
                          <a:effectLst/>
                          <a:latin typeface="+mn-lt"/>
                        </a:rPr>
                        <a:t> released as text-davinci-002</a:t>
                      </a:r>
                      <a:r>
                        <a:rPr lang="en-US" sz="1600" b="0" i="0" u="none" strike="noStrike" dirty="0">
                          <a:solidFill>
                            <a:srgbClr val="000000"/>
                          </a:solidFill>
                          <a:effectLst/>
                          <a:latin typeface="+mn-lt"/>
                        </a:rPr>
                        <a:t>, now known as GPT-3.5. </a:t>
                      </a:r>
                      <a:r>
                        <a:rPr lang="en-US" sz="1600" b="0" i="0" u="none" strike="noStrike" dirty="0" err="1">
                          <a:solidFill>
                            <a:srgbClr val="337AB7"/>
                          </a:solidFill>
                          <a:effectLst/>
                          <a:latin typeface="+mn-lt"/>
                        </a:rPr>
                        <a:t>InstructGPT</a:t>
                      </a:r>
                      <a:r>
                        <a:rPr lang="en-US" sz="1600" b="0" i="0" u="none" strike="noStrike" dirty="0">
                          <a:solidFill>
                            <a:srgbClr val="337AB7"/>
                          </a:solidFill>
                          <a:effectLst/>
                          <a:latin typeface="+mn-lt"/>
                        </a:rPr>
                        <a:t> preprint paper Mar/2022</a:t>
                      </a:r>
                      <a:r>
                        <a:rPr lang="en-US" sz="1600" b="0" i="0" u="none" strike="noStrike" dirty="0">
                          <a:solidFill>
                            <a:srgbClr val="000000"/>
                          </a:solidFill>
                          <a:effectLst/>
                          <a:latin typeface="+mn-lt"/>
                        </a:rPr>
                        <a:t>.</a:t>
                      </a:r>
                      <a:endParaRPr lang="en-US" sz="1600" b="0" i="0" u="none" strike="noStrike" dirty="0">
                        <a:solidFill>
                          <a:srgbClr val="337AB7"/>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49889839"/>
                  </a:ext>
                </a:extLst>
              </a:tr>
              <a:tr h="272984">
                <a:tc>
                  <a:txBody>
                    <a:bodyPr/>
                    <a:lstStyle/>
                    <a:p>
                      <a:pPr algn="l" fontAlgn="t"/>
                      <a:r>
                        <a:rPr lang="en-US" sz="1600" b="0" i="0" u="none" strike="noStrike" dirty="0">
                          <a:solidFill>
                            <a:srgbClr val="000000"/>
                          </a:solidFill>
                          <a:effectLst/>
                          <a:latin typeface="+mn-lt"/>
                        </a:rPr>
                        <a:t>Jul.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a:solidFill>
                            <a:srgbClr val="0563C1"/>
                          </a:solidFill>
                          <a:effectLst/>
                          <a:latin typeface="+mn-lt"/>
                          <a:hlinkClick r:id="rId9"/>
                        </a:rPr>
                        <a:t>Exploring data-optimal models with FIM, paper on arXiv.</a:t>
                      </a:r>
                      <a:endParaRPr lang="en-US" sz="1600" b="0" i="0" u="sng" strike="noStrike">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712574967"/>
                  </a:ext>
                </a:extLst>
              </a:tr>
              <a:tr h="272984">
                <a:tc>
                  <a:txBody>
                    <a:bodyPr/>
                    <a:lstStyle/>
                    <a:p>
                      <a:pPr algn="l" fontAlgn="t"/>
                      <a:r>
                        <a:rPr lang="en-US" sz="1600" b="0" i="0" u="none" strike="noStrike" dirty="0">
                          <a:solidFill>
                            <a:srgbClr val="000000"/>
                          </a:solidFill>
                          <a:effectLst/>
                          <a:latin typeface="+mn-lt"/>
                        </a:rPr>
                        <a:t>Sep.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sng" strike="noStrike" dirty="0">
                          <a:solidFill>
                            <a:srgbClr val="0563C1"/>
                          </a:solidFill>
                          <a:effectLst/>
                          <a:latin typeface="+mn-lt"/>
                          <a:hlinkClick r:id="rId10"/>
                        </a:rPr>
                        <a:t>GPT-3 model pricing cut by 66% for </a:t>
                      </a:r>
                      <a:r>
                        <a:rPr lang="en-US" sz="1600" b="0" i="0" u="sng" strike="noStrike" dirty="0" err="1">
                          <a:solidFill>
                            <a:srgbClr val="0563C1"/>
                          </a:solidFill>
                          <a:effectLst/>
                          <a:latin typeface="+mn-lt"/>
                          <a:hlinkClick r:id="rId10"/>
                        </a:rPr>
                        <a:t>davinci</a:t>
                      </a:r>
                      <a:r>
                        <a:rPr lang="en-US" sz="1600" b="0" i="0" u="sng" strike="noStrike" dirty="0">
                          <a:solidFill>
                            <a:srgbClr val="0563C1"/>
                          </a:solidFill>
                          <a:effectLst/>
                          <a:latin typeface="+mn-lt"/>
                          <a:hlinkClick r:id="rId10"/>
                        </a:rPr>
                        <a:t> model.</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90810905"/>
                  </a:ext>
                </a:extLst>
              </a:tr>
              <a:tr h="272984">
                <a:tc>
                  <a:txBody>
                    <a:bodyPr/>
                    <a:lstStyle/>
                    <a:p>
                      <a:pPr algn="l" fontAlgn="t"/>
                      <a:r>
                        <a:rPr lang="en-US" sz="1600" b="0" i="0" u="none" strike="noStrike" dirty="0">
                          <a:solidFill>
                            <a:srgbClr val="000000"/>
                          </a:solidFill>
                          <a:effectLst/>
                          <a:latin typeface="+mn-lt"/>
                        </a:rPr>
                        <a:t>Sep.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a:solidFill>
                            <a:srgbClr val="0563C1"/>
                          </a:solidFill>
                          <a:effectLst/>
                          <a:latin typeface="+mn-lt"/>
                          <a:hlinkClick r:id="rId11"/>
                        </a:rPr>
                        <a:t>Whisper (speech recognition) announced on the OpenAI blog.</a:t>
                      </a:r>
                      <a:endParaRPr lang="en-US" sz="1600" b="0" i="0" u="sng" strike="noStrike">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0978583"/>
                  </a:ext>
                </a:extLst>
              </a:tr>
              <a:tr h="350731">
                <a:tc rowSpan="4">
                  <a:txBody>
                    <a:bodyPr/>
                    <a:lstStyle/>
                    <a:p>
                      <a:pPr algn="l" fontAlgn="t"/>
                      <a:r>
                        <a:rPr lang="en-US" sz="1600" b="0" i="0" u="none" strike="noStrike" dirty="0">
                          <a:solidFill>
                            <a:srgbClr val="000000"/>
                          </a:solidFill>
                          <a:effectLst/>
                          <a:latin typeface="+mn-lt"/>
                        </a:rPr>
                        <a:t>Nov.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u="none" strike="noStrike">
                          <a:solidFill>
                            <a:srgbClr val="000000"/>
                          </a:solidFill>
                          <a:effectLst/>
                          <a:latin typeface="+mn-lt"/>
                        </a:rPr>
                        <a:t>GPT-3.5 expanded to text-davinci-003, announced via email:</a:t>
                      </a:r>
                    </a:p>
                  </a:txBody>
                  <a:tcPr marL="5293" marR="5293" marT="5293" marB="0">
                    <a:lnL>
                      <a:noFill/>
                    </a:lnL>
                    <a:lnR>
                      <a:noFill/>
                    </a:lnR>
                    <a:lnT w="1270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97442287"/>
                  </a:ext>
                </a:extLst>
              </a:tr>
              <a:tr h="272984">
                <a:tc vMerge="1">
                  <a:txBody>
                    <a:bodyPr/>
                    <a:lstStyle/>
                    <a:p>
                      <a:endParaRPr lang="en-US"/>
                    </a:p>
                  </a:txBody>
                  <a:tcPr/>
                </a:tc>
                <a:tc>
                  <a:txBody>
                    <a:bodyPr/>
                    <a:lstStyle/>
                    <a:p>
                      <a:pPr algn="l" fontAlgn="t"/>
                      <a:r>
                        <a:rPr lang="en-US" sz="1600" b="0" i="0" u="none" strike="noStrike">
                          <a:solidFill>
                            <a:srgbClr val="000000"/>
                          </a:solidFill>
                          <a:effectLst/>
                          <a:latin typeface="+mn-lt"/>
                        </a:rPr>
                        <a:t>1. Higher quality writing.</a:t>
                      </a:r>
                    </a:p>
                  </a:txBody>
                  <a:tcPr marL="5293" marR="5293" marT="5293" marB="0">
                    <a:lnL>
                      <a:noFill/>
                    </a:lnL>
                    <a:lnR>
                      <a:noFill/>
                    </a:lnR>
                    <a:lnT>
                      <a:noFill/>
                    </a:lnT>
                    <a:lnB>
                      <a:noFill/>
                    </a:lnB>
                    <a:solidFill>
                      <a:srgbClr val="FFFFFF"/>
                    </a:solidFill>
                  </a:tcPr>
                </a:tc>
                <a:extLst>
                  <a:ext uri="{0D108BD9-81ED-4DB2-BD59-A6C34878D82A}">
                    <a16:rowId xmlns:a16="http://schemas.microsoft.com/office/drawing/2014/main" val="87759653"/>
                  </a:ext>
                </a:extLst>
              </a:tr>
              <a:tr h="272984">
                <a:tc vMerge="1">
                  <a:txBody>
                    <a:bodyPr/>
                    <a:lstStyle/>
                    <a:p>
                      <a:endParaRPr lang="en-US"/>
                    </a:p>
                  </a:txBody>
                  <a:tcPr/>
                </a:tc>
                <a:tc>
                  <a:txBody>
                    <a:bodyPr/>
                    <a:lstStyle/>
                    <a:p>
                      <a:pPr algn="l" fontAlgn="t"/>
                      <a:r>
                        <a:rPr lang="en-US" sz="1600" b="0" i="0" u="none" strike="noStrike">
                          <a:solidFill>
                            <a:srgbClr val="000000"/>
                          </a:solidFill>
                          <a:effectLst/>
                          <a:latin typeface="+mn-lt"/>
                        </a:rPr>
                        <a:t>2. Handles more complex instructions.</a:t>
                      </a:r>
                    </a:p>
                  </a:txBody>
                  <a:tcPr marL="5293" marR="5293" marT="5293" marB="0">
                    <a:lnL>
                      <a:noFill/>
                    </a:lnL>
                    <a:lnR>
                      <a:noFill/>
                    </a:lnR>
                    <a:lnT>
                      <a:noFill/>
                    </a:lnT>
                    <a:lnB>
                      <a:noFill/>
                    </a:lnB>
                    <a:solidFill>
                      <a:srgbClr val="FFFFFF"/>
                    </a:solidFill>
                  </a:tcPr>
                </a:tc>
                <a:extLst>
                  <a:ext uri="{0D108BD9-81ED-4DB2-BD59-A6C34878D82A}">
                    <a16:rowId xmlns:a16="http://schemas.microsoft.com/office/drawing/2014/main" val="808966004"/>
                  </a:ext>
                </a:extLst>
              </a:tr>
              <a:tr h="272984">
                <a:tc vMerge="1">
                  <a:txBody>
                    <a:bodyPr/>
                    <a:lstStyle/>
                    <a:p>
                      <a:endParaRPr lang="en-US"/>
                    </a:p>
                  </a:txBody>
                  <a:tcPr/>
                </a:tc>
                <a:tc>
                  <a:txBody>
                    <a:bodyPr/>
                    <a:lstStyle/>
                    <a:p>
                      <a:pPr algn="l" fontAlgn="t"/>
                      <a:r>
                        <a:rPr lang="da-DK" sz="1600" b="0" i="0" u="none" strike="noStrike">
                          <a:solidFill>
                            <a:srgbClr val="000000"/>
                          </a:solidFill>
                          <a:effectLst/>
                          <a:latin typeface="+mn-lt"/>
                        </a:rPr>
                        <a:t>3. Better at longer form content generation.</a:t>
                      </a:r>
                    </a:p>
                  </a:txBody>
                  <a:tcPr marL="5293" marR="5293" marT="5293" marB="0">
                    <a:lnL>
                      <a:noFill/>
                    </a:lnL>
                    <a:lnR>
                      <a:noFill/>
                    </a:lnR>
                    <a:lnT>
                      <a:noFill/>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93281970"/>
                  </a:ext>
                </a:extLst>
              </a:tr>
              <a:tr h="272984">
                <a:tc>
                  <a:txBody>
                    <a:bodyPr/>
                    <a:lstStyle/>
                    <a:p>
                      <a:pPr algn="l" fontAlgn="t"/>
                      <a:r>
                        <a:rPr lang="en-US" sz="1600" b="0" i="0" u="none" strike="noStrike" dirty="0">
                          <a:solidFill>
                            <a:srgbClr val="000000"/>
                          </a:solidFill>
                          <a:effectLst/>
                          <a:latin typeface="+mn-lt"/>
                        </a:rPr>
                        <a:t>Nov. 2022</a:t>
                      </a: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u="sng" strike="noStrike" dirty="0" err="1">
                          <a:solidFill>
                            <a:srgbClr val="0563C1"/>
                          </a:solidFill>
                          <a:effectLst/>
                          <a:latin typeface="+mn-lt"/>
                          <a:hlinkClick r:id="rId12"/>
                        </a:rPr>
                        <a:t>ChatGPT</a:t>
                      </a:r>
                      <a:r>
                        <a:rPr lang="en-US" sz="1600" b="0" i="0" u="sng" strike="noStrike" dirty="0">
                          <a:solidFill>
                            <a:srgbClr val="0563C1"/>
                          </a:solidFill>
                          <a:effectLst/>
                          <a:latin typeface="+mn-lt"/>
                          <a:hlinkClick r:id="rId12"/>
                        </a:rPr>
                        <a:t> announced on the </a:t>
                      </a:r>
                      <a:r>
                        <a:rPr lang="en-US" sz="1600" b="0" i="0" u="sng" strike="noStrike" dirty="0" err="1">
                          <a:solidFill>
                            <a:srgbClr val="0563C1"/>
                          </a:solidFill>
                          <a:effectLst/>
                          <a:latin typeface="+mn-lt"/>
                          <a:hlinkClick r:id="rId12"/>
                        </a:rPr>
                        <a:t>OpenAI</a:t>
                      </a:r>
                      <a:r>
                        <a:rPr lang="en-US" sz="1600" b="0" i="0" u="sng" strike="noStrike" dirty="0">
                          <a:solidFill>
                            <a:srgbClr val="0563C1"/>
                          </a:solidFill>
                          <a:effectLst/>
                          <a:latin typeface="+mn-lt"/>
                          <a:hlinkClick r:id="rId12"/>
                        </a:rPr>
                        <a:t> blog.</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555552264"/>
                  </a:ext>
                </a:extLst>
              </a:tr>
              <a:tr h="272984">
                <a:tc>
                  <a:txBody>
                    <a:bodyPr/>
                    <a:lstStyle/>
                    <a:p>
                      <a:pPr algn="l" fontAlgn="t"/>
                      <a:r>
                        <a:rPr lang="en-US" sz="1600" b="0" i="0" u="none" strike="noStrike" dirty="0">
                          <a:solidFill>
                            <a:srgbClr val="000000"/>
                          </a:solidFill>
                          <a:effectLst/>
                          <a:latin typeface="+mn-lt"/>
                        </a:rPr>
                        <a:t>Feb. 2023</a:t>
                      </a:r>
                    </a:p>
                  </a:txBody>
                  <a:tcPr marL="5293" marR="5293" marT="5293" marB="0">
                    <a:lnL>
                      <a:noFill/>
                    </a:lnL>
                    <a:lnR>
                      <a:noFill/>
                    </a:lnR>
                    <a:lnT w="12700" cap="flat" cmpd="sng" algn="ctr">
                      <a:solidFill>
                        <a:srgbClr val="DDDDDD"/>
                      </a:solidFill>
                      <a:prstDash val="solid"/>
                      <a:round/>
                      <a:headEnd type="none" w="med" len="med"/>
                      <a:tailEnd type="none" w="med" len="med"/>
                    </a:lnT>
                    <a:lnB>
                      <a:noFill/>
                    </a:lnB>
                    <a:solidFill>
                      <a:srgbClr val="F5F5F5"/>
                    </a:solidFill>
                  </a:tcPr>
                </a:tc>
                <a:tc>
                  <a:txBody>
                    <a:bodyPr/>
                    <a:lstStyle/>
                    <a:p>
                      <a:pPr algn="l" fontAlgn="t"/>
                      <a:r>
                        <a:rPr lang="en-US" sz="1600" b="0" i="0" u="sng" strike="noStrike" dirty="0" err="1">
                          <a:solidFill>
                            <a:srgbClr val="0563C1"/>
                          </a:solidFill>
                          <a:effectLst/>
                          <a:latin typeface="+mn-lt"/>
                          <a:hlinkClick r:id="rId13"/>
                        </a:rPr>
                        <a:t>ChatGPT</a:t>
                      </a:r>
                      <a:r>
                        <a:rPr lang="en-US" sz="1600" b="0" i="0" u="sng" strike="noStrike" dirty="0">
                          <a:solidFill>
                            <a:srgbClr val="0563C1"/>
                          </a:solidFill>
                          <a:effectLst/>
                          <a:latin typeface="+mn-lt"/>
                          <a:hlinkClick r:id="rId13"/>
                        </a:rPr>
                        <a:t> hits 100 million monthly active unique users (via UBS report).</a:t>
                      </a:r>
                      <a:endParaRPr lang="en-US" sz="1600" b="0" i="0" u="sng" strike="noStrike" dirty="0">
                        <a:solidFill>
                          <a:srgbClr val="0563C1"/>
                        </a:solidFill>
                        <a:effectLst/>
                        <a:latin typeface="+mn-lt"/>
                      </a:endParaRPr>
                    </a:p>
                  </a:txBody>
                  <a:tcPr marL="5293" marR="5293" marT="5293" marB="0">
                    <a:lnL>
                      <a:noFill/>
                    </a:lnL>
                    <a:lnR>
                      <a:noFill/>
                    </a:lnR>
                    <a:lnT w="1270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2735046021"/>
                  </a:ext>
                </a:extLst>
              </a:tr>
            </a:tbl>
          </a:graphicData>
        </a:graphic>
      </p:graphicFrame>
      <p:sp>
        <p:nvSpPr>
          <p:cNvPr id="13" name="TextBox 12">
            <a:extLst>
              <a:ext uri="{FF2B5EF4-FFF2-40B4-BE49-F238E27FC236}">
                <a16:creationId xmlns:a16="http://schemas.microsoft.com/office/drawing/2014/main" id="{2ADA07C1-B004-EFBD-9F61-AAED307B24CD}"/>
              </a:ext>
            </a:extLst>
          </p:cNvPr>
          <p:cNvSpPr txBox="1"/>
          <p:nvPr/>
        </p:nvSpPr>
        <p:spPr>
          <a:xfrm>
            <a:off x="392097" y="6042361"/>
            <a:ext cx="3756156" cy="307777"/>
          </a:xfrm>
          <a:prstGeom prst="rect">
            <a:avLst/>
          </a:prstGeom>
          <a:noFill/>
        </p:spPr>
        <p:txBody>
          <a:bodyPr wrap="none" rtlCol="0">
            <a:spAutoFit/>
          </a:bodyPr>
          <a:lstStyle/>
          <a:p>
            <a:r>
              <a:rPr lang="en-US" sz="1400" dirty="0"/>
              <a:t>* Colored text associated with a hyperlink source</a:t>
            </a:r>
          </a:p>
        </p:txBody>
      </p:sp>
    </p:spTree>
    <p:extLst>
      <p:ext uri="{BB962C8B-B14F-4D97-AF65-F5344CB8AC3E}">
        <p14:creationId xmlns:p14="http://schemas.microsoft.com/office/powerpoint/2010/main" val="183255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5</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How Popular is </a:t>
            </a:r>
            <a:r>
              <a:rPr lang="en-US" sz="3200" dirty="0" err="1"/>
              <a:t>ChatGPT</a:t>
            </a:r>
            <a:r>
              <a:rPr lang="en-US" sz="3200" dirty="0"/>
              <a:t>?</a:t>
            </a:r>
          </a:p>
        </p:txBody>
      </p:sp>
      <p:sp>
        <p:nvSpPr>
          <p:cNvPr id="5" name="TextBox 4">
            <a:extLst>
              <a:ext uri="{FF2B5EF4-FFF2-40B4-BE49-F238E27FC236}">
                <a16:creationId xmlns:a16="http://schemas.microsoft.com/office/drawing/2014/main" id="{3B85BC8D-9EF2-1D5E-5B13-EADB469A05AE}"/>
              </a:ext>
            </a:extLst>
          </p:cNvPr>
          <p:cNvSpPr txBox="1"/>
          <p:nvPr/>
        </p:nvSpPr>
        <p:spPr>
          <a:xfrm>
            <a:off x="544286" y="1121229"/>
            <a:ext cx="11255617" cy="4770537"/>
          </a:xfrm>
          <a:prstGeom prst="rect">
            <a:avLst/>
          </a:prstGeom>
          <a:noFill/>
        </p:spPr>
        <p:txBody>
          <a:bodyPr wrap="square" rtlCol="0">
            <a:spAutoFit/>
          </a:bodyPr>
          <a:lstStyle/>
          <a:p>
            <a:pPr marL="342900" indent="-342900" algn="just">
              <a:buFont typeface="+mj-lt"/>
              <a:buAutoNum type="arabicPeriod"/>
            </a:pPr>
            <a:r>
              <a:rPr lang="en-US" sz="1600" dirty="0"/>
              <a:t>GPT-3 was outputting 3.1 million wpm in Mar. 2021 (“We currently generate an average of 4.5 billion words per day, and continue to scale production traffic.”) (</a:t>
            </a:r>
            <a:r>
              <a:rPr lang="en-US" sz="1600" dirty="0" err="1">
                <a:hlinkClick r:id="rId3"/>
              </a:rPr>
              <a:t>OpenAI</a:t>
            </a:r>
            <a:r>
              <a:rPr lang="en-US" sz="1600" dirty="0">
                <a:hlinkClick r:id="rId3"/>
              </a:rPr>
              <a:t> blog, March 2021</a:t>
            </a:r>
            <a:r>
              <a:rPr lang="en-US" sz="1600" dirty="0"/>
              <a:t>)</a:t>
            </a:r>
          </a:p>
          <a:p>
            <a:pPr marL="342900" indent="-342900" algn="just">
              <a:buFont typeface="+mj-lt"/>
              <a:buAutoNum type="arabicPeriod"/>
            </a:pPr>
            <a:endParaRPr lang="en-US" sz="1600" dirty="0"/>
          </a:p>
          <a:p>
            <a:pPr marL="342900" indent="-342900" algn="just">
              <a:buFont typeface="+mj-lt"/>
              <a:buAutoNum type="arabicPeriod"/>
            </a:pPr>
            <a:r>
              <a:rPr lang="en-US" sz="1600" dirty="0"/>
              <a:t>GPT-3 had 1 million users about a year later in Jun. 2022 (“more than 1 million signups! took gpt-3 ~24 months to get there”) (</a:t>
            </a:r>
            <a:r>
              <a:rPr lang="en-US" sz="1600" dirty="0">
                <a:hlinkClick r:id="rId4"/>
              </a:rPr>
              <a:t>Sam Altman tweet, 22/Jun/2022</a:t>
            </a:r>
            <a:r>
              <a:rPr lang="en-US" sz="1600" dirty="0"/>
              <a:t>)</a:t>
            </a:r>
          </a:p>
          <a:p>
            <a:pPr marL="342900" indent="-342900" algn="just">
              <a:buFont typeface="+mj-lt"/>
              <a:buAutoNum type="arabicPeriod"/>
            </a:pPr>
            <a:endParaRPr lang="en-US" sz="1600" dirty="0"/>
          </a:p>
          <a:p>
            <a:pPr marL="342900" indent="-342900" algn="just">
              <a:buFont typeface="+mj-lt"/>
              <a:buAutoNum type="arabicPeriod"/>
            </a:pPr>
            <a:r>
              <a:rPr lang="en-US" sz="1600" b="1" dirty="0" err="1"/>
              <a:t>ChatGPT</a:t>
            </a:r>
            <a:r>
              <a:rPr lang="en-US" sz="1600" b="1" dirty="0"/>
              <a:t> had 100 million monthly users in Jan. 2023 </a:t>
            </a:r>
            <a:r>
              <a:rPr lang="en-US" sz="1600" dirty="0"/>
              <a:t>(</a:t>
            </a:r>
            <a:r>
              <a:rPr lang="en-US" sz="1600" dirty="0">
                <a:solidFill>
                  <a:srgbClr val="FF0000"/>
                </a:solidFill>
                <a:hlinkClick r:id="rId5"/>
              </a:rPr>
              <a:t>UBS</a:t>
            </a:r>
            <a:r>
              <a:rPr lang="en-US" sz="1600" dirty="0"/>
              <a:t>). </a:t>
            </a:r>
          </a:p>
          <a:p>
            <a:pPr marL="342900" indent="-342900" algn="just">
              <a:buFont typeface="+mj-lt"/>
              <a:buAutoNum type="arabicPeriod"/>
            </a:pPr>
            <a:endParaRPr lang="en-US" sz="1600" dirty="0"/>
          </a:p>
          <a:p>
            <a:pPr marL="342900" indent="-342900" algn="just">
              <a:buFont typeface="+mj-lt"/>
              <a:buAutoNum type="arabicPeriod"/>
            </a:pPr>
            <a:r>
              <a:rPr lang="en-US" sz="1600" dirty="0"/>
              <a:t>With crude math, </a:t>
            </a:r>
            <a:r>
              <a:rPr lang="en-US" sz="1600" dirty="0" err="1"/>
              <a:t>ChatGPT</a:t>
            </a:r>
            <a:r>
              <a:rPr lang="en-US" sz="1600" dirty="0"/>
              <a:t> may be currently outputting 310 million wpm.</a:t>
            </a:r>
          </a:p>
          <a:p>
            <a:pPr marL="342900" indent="-342900" algn="just">
              <a:buFont typeface="+mj-lt"/>
              <a:buAutoNum type="arabicPeriod"/>
            </a:pPr>
            <a:endParaRPr lang="en-US" sz="1600" dirty="0"/>
          </a:p>
          <a:p>
            <a:pPr marL="342900" indent="-342900" algn="just">
              <a:buFont typeface="+mj-lt"/>
              <a:buAutoNum type="arabicPeriod"/>
            </a:pPr>
            <a:r>
              <a:rPr lang="en-US" sz="1600" dirty="0"/>
              <a:t>Twitter users output 350,000 tweets sent per minute (2022), at 8 words (34 chars) average, a total of 2.8 million wpm.</a:t>
            </a:r>
          </a:p>
          <a:p>
            <a:pPr marL="342900" indent="-342900" algn="just">
              <a:buFont typeface="+mj-lt"/>
              <a:buAutoNum type="arabicPeriod"/>
            </a:pPr>
            <a:endParaRPr lang="en-US" sz="1600" dirty="0"/>
          </a:p>
          <a:p>
            <a:pPr marL="342900" indent="-342900" algn="just">
              <a:buFont typeface="+mj-lt"/>
              <a:buAutoNum type="arabicPeriod"/>
            </a:pPr>
            <a:r>
              <a:rPr lang="en-US" sz="1600" dirty="0"/>
              <a:t>This, in Jan. 2023, </a:t>
            </a:r>
            <a:r>
              <a:rPr lang="en-US" sz="1600" dirty="0" err="1"/>
              <a:t>ChatGPT</a:t>
            </a:r>
            <a:r>
              <a:rPr lang="en-US" sz="1600" dirty="0"/>
              <a:t> is probably </a:t>
            </a:r>
            <a:r>
              <a:rPr lang="en-US" sz="1600" b="1" dirty="0"/>
              <a:t>outputting at least 110x the equivalent volume of Tweets by human Twitter users every day</a:t>
            </a:r>
            <a:r>
              <a:rPr lang="en-US" sz="1600" dirty="0"/>
              <a:t>.</a:t>
            </a:r>
          </a:p>
          <a:p>
            <a:pPr marL="342900" indent="-342900" algn="just">
              <a:buFont typeface="+mj-lt"/>
              <a:buAutoNum type="arabicPeriod"/>
            </a:pPr>
            <a:endParaRPr lang="en-US" sz="1600" dirty="0"/>
          </a:p>
          <a:p>
            <a:pPr marL="342900" indent="-342900" algn="just">
              <a:buFont typeface="+mj-lt"/>
              <a:buAutoNum type="arabicPeriod"/>
            </a:pPr>
            <a:r>
              <a:rPr lang="en-US" sz="1600" dirty="0"/>
              <a:t>A study conducted by Google Books found that there have been 129,864,880 books published since the invention of Gutenberg’s printing press in 1440. At an average of 50,000 words per book, that is about 6.5T words total.</a:t>
            </a:r>
          </a:p>
          <a:p>
            <a:pPr marL="342900" indent="-342900" algn="just">
              <a:buFont typeface="+mj-lt"/>
              <a:buAutoNum type="arabicPeriod"/>
            </a:pPr>
            <a:endParaRPr lang="en-US" sz="1600" dirty="0"/>
          </a:p>
          <a:p>
            <a:pPr marL="342900" indent="-342900" algn="just">
              <a:buFont typeface="+mj-lt"/>
              <a:buAutoNum type="arabicPeriod"/>
            </a:pPr>
            <a:r>
              <a:rPr lang="en-US" sz="1600" dirty="0"/>
              <a:t>So, in Jan. 2023, </a:t>
            </a:r>
            <a:r>
              <a:rPr lang="en-US" sz="1600" dirty="0" err="1"/>
              <a:t>ChatGPT</a:t>
            </a:r>
            <a:r>
              <a:rPr lang="en-US" sz="1600" dirty="0"/>
              <a:t> is probably </a:t>
            </a:r>
            <a:r>
              <a:rPr lang="en-US" sz="1600" b="1" dirty="0"/>
              <a:t>outputting at least the equivalent of the entire printed works of humanity every 14 days</a:t>
            </a:r>
            <a:r>
              <a:rPr lang="en-US" sz="1600" dirty="0"/>
              <a:t>.</a:t>
            </a:r>
          </a:p>
        </p:txBody>
      </p:sp>
      <p:sp>
        <p:nvSpPr>
          <p:cNvPr id="6" name="TextBox 5">
            <a:extLst>
              <a:ext uri="{FF2B5EF4-FFF2-40B4-BE49-F238E27FC236}">
                <a16:creationId xmlns:a16="http://schemas.microsoft.com/office/drawing/2014/main" id="{52EF2FDC-76DC-F408-F19D-3F072858062E}"/>
              </a:ext>
            </a:extLst>
          </p:cNvPr>
          <p:cNvSpPr txBox="1"/>
          <p:nvPr/>
        </p:nvSpPr>
        <p:spPr>
          <a:xfrm>
            <a:off x="152400" y="6041572"/>
            <a:ext cx="4736938" cy="307777"/>
          </a:xfrm>
          <a:prstGeom prst="rect">
            <a:avLst/>
          </a:prstGeom>
          <a:noFill/>
        </p:spPr>
        <p:txBody>
          <a:bodyPr wrap="none" rtlCol="0">
            <a:spAutoFit/>
          </a:bodyPr>
          <a:lstStyle/>
          <a:p>
            <a:r>
              <a:rPr lang="en-US" sz="1400" dirty="0"/>
              <a:t>* Source for rough calculation: https://lifearchitect.ai/chatgpt/</a:t>
            </a:r>
          </a:p>
        </p:txBody>
      </p:sp>
    </p:spTree>
    <p:extLst>
      <p:ext uri="{BB962C8B-B14F-4D97-AF65-F5344CB8AC3E}">
        <p14:creationId xmlns:p14="http://schemas.microsoft.com/office/powerpoint/2010/main" val="3279037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6</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Uses of </a:t>
            </a:r>
            <a:r>
              <a:rPr lang="en-US" sz="3200" dirty="0" err="1"/>
              <a:t>ChatGPT</a:t>
            </a:r>
            <a:r>
              <a:rPr lang="en-US" sz="3200" dirty="0"/>
              <a:t>?</a:t>
            </a:r>
          </a:p>
        </p:txBody>
      </p:sp>
      <p:sp>
        <p:nvSpPr>
          <p:cNvPr id="6" name="TextBox 5">
            <a:extLst>
              <a:ext uri="{FF2B5EF4-FFF2-40B4-BE49-F238E27FC236}">
                <a16:creationId xmlns:a16="http://schemas.microsoft.com/office/drawing/2014/main" id="{52EF2FDC-76DC-F408-F19D-3F072858062E}"/>
              </a:ext>
            </a:extLst>
          </p:cNvPr>
          <p:cNvSpPr txBox="1"/>
          <p:nvPr/>
        </p:nvSpPr>
        <p:spPr>
          <a:xfrm>
            <a:off x="2789741" y="4138506"/>
            <a:ext cx="6612515" cy="338554"/>
          </a:xfrm>
          <a:prstGeom prst="rect">
            <a:avLst/>
          </a:prstGeom>
          <a:noFill/>
        </p:spPr>
        <p:txBody>
          <a:bodyPr wrap="none" rtlCol="0">
            <a:spAutoFit/>
          </a:bodyPr>
          <a:lstStyle/>
          <a:p>
            <a:pPr algn="ctr"/>
            <a:r>
              <a:rPr lang="en-US" sz="1600" dirty="0"/>
              <a:t>Link to a comprehensive list: </a:t>
            </a:r>
            <a:r>
              <a:rPr lang="en-US" sz="1600" dirty="0">
                <a:hlinkClick r:id="rId3"/>
              </a:rPr>
              <a:t>https://github.com/saharmor/awesome-chatgpt</a:t>
            </a:r>
            <a:endParaRPr lang="en-US" sz="1600" dirty="0"/>
          </a:p>
        </p:txBody>
      </p:sp>
      <p:pic>
        <p:nvPicPr>
          <p:cNvPr id="8" name="Picture 7" descr="A picture containing background pattern&#10;&#10;Description automatically generated">
            <a:extLst>
              <a:ext uri="{FF2B5EF4-FFF2-40B4-BE49-F238E27FC236}">
                <a16:creationId xmlns:a16="http://schemas.microsoft.com/office/drawing/2014/main" id="{8DE906BB-5BDE-942A-E859-13C5B28BA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5628" y="1303963"/>
            <a:ext cx="8120743" cy="2410610"/>
          </a:xfrm>
          <a:prstGeom prst="rect">
            <a:avLst/>
          </a:prstGeom>
        </p:spPr>
      </p:pic>
    </p:spTree>
    <p:extLst>
      <p:ext uri="{BB962C8B-B14F-4D97-AF65-F5344CB8AC3E}">
        <p14:creationId xmlns:p14="http://schemas.microsoft.com/office/powerpoint/2010/main" val="151925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7</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Achievements by </a:t>
            </a:r>
            <a:r>
              <a:rPr lang="en-US" sz="3200" dirty="0" err="1"/>
              <a:t>ChatGPT</a:t>
            </a:r>
            <a:endParaRPr lang="en-US" sz="3200" dirty="0"/>
          </a:p>
        </p:txBody>
      </p:sp>
      <p:sp>
        <p:nvSpPr>
          <p:cNvPr id="6" name="TextBox 5">
            <a:extLst>
              <a:ext uri="{FF2B5EF4-FFF2-40B4-BE49-F238E27FC236}">
                <a16:creationId xmlns:a16="http://schemas.microsoft.com/office/drawing/2014/main" id="{52EF2FDC-76DC-F408-F19D-3F072858062E}"/>
              </a:ext>
            </a:extLst>
          </p:cNvPr>
          <p:cNvSpPr txBox="1"/>
          <p:nvPr/>
        </p:nvSpPr>
        <p:spPr>
          <a:xfrm>
            <a:off x="152400" y="6041572"/>
            <a:ext cx="2690032" cy="307777"/>
          </a:xfrm>
          <a:prstGeom prst="rect">
            <a:avLst/>
          </a:prstGeom>
          <a:noFill/>
        </p:spPr>
        <p:txBody>
          <a:bodyPr wrap="none" rtlCol="0">
            <a:spAutoFit/>
          </a:bodyPr>
          <a:lstStyle/>
          <a:p>
            <a:r>
              <a:rPr lang="en-US" sz="1400" dirty="0"/>
              <a:t>* </a:t>
            </a:r>
            <a:r>
              <a:rPr lang="en-US" sz="1400" dirty="0">
                <a:hlinkClick r:id="rId3"/>
              </a:rPr>
              <a:t>Source for timeline spreadsheet</a:t>
            </a:r>
            <a:r>
              <a:rPr lang="en-US" sz="1400" dirty="0"/>
              <a:t>.</a:t>
            </a:r>
          </a:p>
        </p:txBody>
      </p:sp>
      <p:graphicFrame>
        <p:nvGraphicFramePr>
          <p:cNvPr id="7" name="Table 6">
            <a:extLst>
              <a:ext uri="{FF2B5EF4-FFF2-40B4-BE49-F238E27FC236}">
                <a16:creationId xmlns:a16="http://schemas.microsoft.com/office/drawing/2014/main" id="{08AC82F7-C809-D44E-06A6-11EF72085663}"/>
              </a:ext>
            </a:extLst>
          </p:cNvPr>
          <p:cNvGraphicFramePr>
            <a:graphicFrameLocks noGrp="1"/>
          </p:cNvGraphicFramePr>
          <p:nvPr>
            <p:extLst>
              <p:ext uri="{D42A27DB-BD31-4B8C-83A1-F6EECF244321}">
                <p14:modId xmlns:p14="http://schemas.microsoft.com/office/powerpoint/2010/main" val="210830813"/>
              </p:ext>
            </p:extLst>
          </p:nvPr>
        </p:nvGraphicFramePr>
        <p:xfrm>
          <a:off x="392097" y="788529"/>
          <a:ext cx="11395474" cy="5123626"/>
        </p:xfrm>
        <a:graphic>
          <a:graphicData uri="http://schemas.openxmlformats.org/drawingml/2006/table">
            <a:tbl>
              <a:tblPr/>
              <a:tblGrid>
                <a:gridCol w="979503">
                  <a:extLst>
                    <a:ext uri="{9D8B030D-6E8A-4147-A177-3AD203B41FA5}">
                      <a16:colId xmlns:a16="http://schemas.microsoft.com/office/drawing/2014/main" val="2405491847"/>
                    </a:ext>
                  </a:extLst>
                </a:gridCol>
                <a:gridCol w="1912815">
                  <a:extLst>
                    <a:ext uri="{9D8B030D-6E8A-4147-A177-3AD203B41FA5}">
                      <a16:colId xmlns:a16="http://schemas.microsoft.com/office/drawing/2014/main" val="3736946789"/>
                    </a:ext>
                  </a:extLst>
                </a:gridCol>
                <a:gridCol w="590899">
                  <a:extLst>
                    <a:ext uri="{9D8B030D-6E8A-4147-A177-3AD203B41FA5}">
                      <a16:colId xmlns:a16="http://schemas.microsoft.com/office/drawing/2014/main" val="347456810"/>
                    </a:ext>
                  </a:extLst>
                </a:gridCol>
                <a:gridCol w="1043375">
                  <a:extLst>
                    <a:ext uri="{9D8B030D-6E8A-4147-A177-3AD203B41FA5}">
                      <a16:colId xmlns:a16="http://schemas.microsoft.com/office/drawing/2014/main" val="4152001063"/>
                    </a:ext>
                  </a:extLst>
                </a:gridCol>
                <a:gridCol w="685800">
                  <a:extLst>
                    <a:ext uri="{9D8B030D-6E8A-4147-A177-3AD203B41FA5}">
                      <a16:colId xmlns:a16="http://schemas.microsoft.com/office/drawing/2014/main" val="1452052154"/>
                    </a:ext>
                  </a:extLst>
                </a:gridCol>
                <a:gridCol w="1088571">
                  <a:extLst>
                    <a:ext uri="{9D8B030D-6E8A-4147-A177-3AD203B41FA5}">
                      <a16:colId xmlns:a16="http://schemas.microsoft.com/office/drawing/2014/main" val="3215489203"/>
                    </a:ext>
                  </a:extLst>
                </a:gridCol>
                <a:gridCol w="805543">
                  <a:extLst>
                    <a:ext uri="{9D8B030D-6E8A-4147-A177-3AD203B41FA5}">
                      <a16:colId xmlns:a16="http://schemas.microsoft.com/office/drawing/2014/main" val="1519510819"/>
                    </a:ext>
                  </a:extLst>
                </a:gridCol>
                <a:gridCol w="555171">
                  <a:extLst>
                    <a:ext uri="{9D8B030D-6E8A-4147-A177-3AD203B41FA5}">
                      <a16:colId xmlns:a16="http://schemas.microsoft.com/office/drawing/2014/main" val="3827344959"/>
                    </a:ext>
                  </a:extLst>
                </a:gridCol>
                <a:gridCol w="3733797">
                  <a:extLst>
                    <a:ext uri="{9D8B030D-6E8A-4147-A177-3AD203B41FA5}">
                      <a16:colId xmlns:a16="http://schemas.microsoft.com/office/drawing/2014/main" val="1999784751"/>
                    </a:ext>
                  </a:extLst>
                </a:gridCol>
              </a:tblGrid>
              <a:tr h="539528">
                <a:tc>
                  <a:txBody>
                    <a:bodyPr/>
                    <a:lstStyle/>
                    <a:p>
                      <a:pPr rtl="0" fontAlgn="t"/>
                      <a:r>
                        <a:rPr lang="en-US" sz="1200" b="1">
                          <a:solidFill>
                            <a:srgbClr val="073763"/>
                          </a:solidFill>
                          <a:effectLst/>
                          <a:latin typeface="Calibri" panose="020F0502020204030204" pitchFamily="34" charset="0"/>
                        </a:rPr>
                        <a:t>Field</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rtl="0" fontAlgn="t"/>
                      <a:r>
                        <a:rPr lang="en-US" sz="1200" b="1">
                          <a:solidFill>
                            <a:srgbClr val="073763"/>
                          </a:solidFill>
                          <a:effectLst/>
                          <a:latin typeface="Calibri" panose="020F0502020204030204" pitchFamily="34" charset="0"/>
                        </a:rPr>
                        <a:t>Achievement</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r" rtl="0" fontAlgn="t"/>
                      <a:r>
                        <a:rPr lang="en-US" sz="1200" b="1">
                          <a:solidFill>
                            <a:srgbClr val="073763"/>
                          </a:solidFill>
                          <a:effectLst/>
                          <a:latin typeface="Calibri" panose="020F0502020204030204" pitchFamily="34" charset="0"/>
                        </a:rPr>
                        <a:t>Result</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ctr" rtl="0" fontAlgn="t"/>
                      <a:r>
                        <a:rPr lang="en-US" sz="1200" b="1" dirty="0">
                          <a:solidFill>
                            <a:srgbClr val="073763"/>
                          </a:solidFill>
                          <a:effectLst/>
                          <a:latin typeface="Calibri" panose="020F0502020204030204" pitchFamily="34" charset="0"/>
                        </a:rPr>
                        <a:t>Outperforms human avg?</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rtl="0" fontAlgn="t"/>
                      <a:r>
                        <a:rPr lang="en-US" sz="1200" b="1">
                          <a:solidFill>
                            <a:srgbClr val="073763"/>
                          </a:solidFill>
                          <a:effectLst/>
                          <a:latin typeface="Calibri" panose="020F0502020204030204" pitchFamily="34" charset="0"/>
                        </a:rPr>
                        <a:t>Engine</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r" rtl="0" fontAlgn="t"/>
                      <a:r>
                        <a:rPr lang="en-US" sz="1200" b="1">
                          <a:solidFill>
                            <a:srgbClr val="073763"/>
                          </a:solidFill>
                          <a:effectLst/>
                          <a:latin typeface="Calibri" panose="020F0502020204030204" pitchFamily="34" charset="0"/>
                        </a:rPr>
                        <a:t>Testing date</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ctr" rtl="0" fontAlgn="t"/>
                      <a:r>
                        <a:rPr lang="en-US" sz="1200" b="1">
                          <a:solidFill>
                            <a:srgbClr val="073763"/>
                          </a:solidFill>
                          <a:effectLst/>
                          <a:latin typeface="Calibri" panose="020F0502020204030204" pitchFamily="34" charset="0"/>
                        </a:rPr>
                        <a:t>Peer-</a:t>
                      </a:r>
                      <a:br>
                        <a:rPr lang="en-US" sz="1200" b="1">
                          <a:solidFill>
                            <a:srgbClr val="073763"/>
                          </a:solidFill>
                          <a:effectLst/>
                          <a:latin typeface="Calibri" panose="020F0502020204030204" pitchFamily="34" charset="0"/>
                        </a:rPr>
                      </a:br>
                      <a:r>
                        <a:rPr lang="en-US" sz="1200" b="1">
                          <a:solidFill>
                            <a:srgbClr val="073763"/>
                          </a:solidFill>
                          <a:effectLst/>
                          <a:latin typeface="Calibri" panose="020F0502020204030204" pitchFamily="34" charset="0"/>
                        </a:rPr>
                        <a:t>reviewed?</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ctr" rtl="0" fontAlgn="t"/>
                      <a:r>
                        <a:rPr lang="en-US" sz="1200" b="1">
                          <a:solidFill>
                            <a:srgbClr val="073763"/>
                          </a:solidFill>
                          <a:effectLst/>
                          <a:latin typeface="Calibri" panose="020F0502020204030204" pitchFamily="34" charset="0"/>
                        </a:rPr>
                        <a:t>Paper/</a:t>
                      </a:r>
                      <a:br>
                        <a:rPr lang="en-US" sz="1200" b="1">
                          <a:solidFill>
                            <a:srgbClr val="073763"/>
                          </a:solidFill>
                          <a:effectLst/>
                          <a:latin typeface="Calibri" panose="020F0502020204030204" pitchFamily="34" charset="0"/>
                        </a:rPr>
                      </a:br>
                      <a:r>
                        <a:rPr lang="en-US" sz="1200" b="1">
                          <a:solidFill>
                            <a:srgbClr val="073763"/>
                          </a:solidFill>
                          <a:effectLst/>
                          <a:latin typeface="Calibri" panose="020F0502020204030204" pitchFamily="34" charset="0"/>
                        </a:rPr>
                        <a:t>link</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rtl="0" fontAlgn="t"/>
                      <a:r>
                        <a:rPr lang="en-US" sz="1200" b="1">
                          <a:solidFill>
                            <a:srgbClr val="073763"/>
                          </a:solidFill>
                          <a:effectLst/>
                          <a:latin typeface="Calibri" panose="020F0502020204030204" pitchFamily="34" charset="0"/>
                        </a:rPr>
                        <a:t>Extract</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extLst>
                  <a:ext uri="{0D108BD9-81ED-4DB2-BD59-A6C34878D82A}">
                    <a16:rowId xmlns:a16="http://schemas.microsoft.com/office/drawing/2014/main" val="834580356"/>
                  </a:ext>
                </a:extLst>
              </a:tr>
              <a:tr h="624547">
                <a:tc>
                  <a:txBody>
                    <a:bodyPr/>
                    <a:lstStyle/>
                    <a:p>
                      <a:pPr rtl="0" fontAlgn="t"/>
                      <a:r>
                        <a:rPr lang="en-US" sz="1200" b="0" dirty="0">
                          <a:solidFill>
                            <a:srgbClr val="073763"/>
                          </a:solidFill>
                          <a:effectLst/>
                          <a:latin typeface="Calibri" panose="020F0502020204030204" pitchFamily="34" charset="0"/>
                        </a:rPr>
                        <a:t>IQ (fluid/aptitude)</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rtl="0" fontAlgn="t"/>
                      <a:r>
                        <a:rPr lang="en-US" sz="1200" b="1">
                          <a:solidFill>
                            <a:srgbClr val="073763"/>
                          </a:solidFill>
                          <a:effectLst/>
                          <a:latin typeface="Calibri" panose="020F0502020204030204" pitchFamily="34" charset="0"/>
                        </a:rPr>
                        <a:t>ChatGPT outperforms college students on the Raven's Progressive Matrices aptitude test.</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&gt;98%</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text-davinci-003</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19/Dec/2022</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ctr" rtl="0" fontAlgn="t"/>
                      <a:r>
                        <a:rPr lang="en-US" sz="1200" b="0" u="sng">
                          <a:solidFill>
                            <a:srgbClr val="1155CC"/>
                          </a:solidFill>
                          <a:effectLst/>
                          <a:latin typeface="Calibri" panose="020F0502020204030204" pitchFamily="34" charset="0"/>
                          <a:hlinkClick r:id="rId4"/>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rtl="0" fontAlgn="t"/>
                      <a:r>
                        <a:rPr lang="en-US" sz="1200" b="0" i="0" dirty="0">
                          <a:solidFill>
                            <a:srgbClr val="073763"/>
                          </a:solidFill>
                          <a:effectLst/>
                          <a:latin typeface="Calibri" panose="020F0502020204030204" pitchFamily="34" charset="0"/>
                          <a:hlinkClick r:id="rId5"/>
                        </a:rPr>
                        <a:t>More info at: </a:t>
                      </a:r>
                      <a:r>
                        <a:rPr lang="en-US" sz="1200" b="0" i="0" u="sng" dirty="0">
                          <a:solidFill>
                            <a:srgbClr val="073763"/>
                          </a:solidFill>
                          <a:effectLst/>
                          <a:latin typeface="Calibri" panose="020F0502020204030204" pitchFamily="34" charset="0"/>
                          <a:hlinkClick r:id="rId5"/>
                        </a:rPr>
                        <a:t>https://lifearchitect.ai/ravens/</a:t>
                      </a:r>
                      <a:endParaRPr lang="en-US" sz="1200" b="0" dirty="0">
                        <a:solidFill>
                          <a:srgbClr val="073763"/>
                        </a:solidFill>
                        <a:effectLst/>
                        <a:latin typeface="Calibri" panose="020F0502020204030204" pitchFamily="34" charset="0"/>
                      </a:endParaRP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extLst>
                  <a:ext uri="{0D108BD9-81ED-4DB2-BD59-A6C34878D82A}">
                    <a16:rowId xmlns:a16="http://schemas.microsoft.com/office/drawing/2014/main" val="3606709694"/>
                  </a:ext>
                </a:extLst>
              </a:tr>
              <a:tr h="425827">
                <a:tc>
                  <a:txBody>
                    <a:bodyPr/>
                    <a:lstStyle/>
                    <a:p>
                      <a:pPr rtl="0" fontAlgn="t"/>
                      <a:r>
                        <a:rPr lang="en-US" sz="1200" b="0">
                          <a:solidFill>
                            <a:srgbClr val="073763"/>
                          </a:solidFill>
                          <a:effectLst/>
                          <a:latin typeface="Calibri" panose="020F0502020204030204" pitchFamily="34" charset="0"/>
                        </a:rPr>
                        <a:t>AWS certificate</a:t>
                      </a:r>
                    </a:p>
                  </a:txBody>
                  <a:tcPr marL="9355" marR="9355" marT="6237" marB="6237">
                    <a:lnL>
                      <a:noFill/>
                    </a:lnL>
                    <a:lnR>
                      <a:noFill/>
                    </a:lnR>
                    <a:lnT>
                      <a:noFill/>
                    </a:lnT>
                    <a:lnB>
                      <a:noFill/>
                    </a:lnB>
                    <a:solidFill>
                      <a:srgbClr val="FFFFFF"/>
                    </a:solidFill>
                  </a:tcPr>
                </a:tc>
                <a:tc>
                  <a:txBody>
                    <a:bodyPr/>
                    <a:lstStyle/>
                    <a:p>
                      <a:pPr rtl="0" fontAlgn="t"/>
                      <a:r>
                        <a:rPr lang="en-US" sz="1200" b="1" dirty="0" err="1">
                          <a:solidFill>
                            <a:srgbClr val="073763"/>
                          </a:solidFill>
                          <a:effectLst/>
                          <a:latin typeface="Calibri" panose="020F0502020204030204" pitchFamily="34" charset="0"/>
                        </a:rPr>
                        <a:t>ChatGPT</a:t>
                      </a:r>
                      <a:r>
                        <a:rPr lang="en-US" sz="1200" b="1" dirty="0">
                          <a:solidFill>
                            <a:srgbClr val="073763"/>
                          </a:solidFill>
                          <a:effectLst/>
                          <a:latin typeface="Calibri" panose="020F0502020204030204" pitchFamily="34" charset="0"/>
                        </a:rPr>
                        <a:t> would pass the AWS Certified Cloud Practitioner exam.</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80%</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ChatGPT</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8/Dec/2022</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No</a:t>
                      </a:r>
                    </a:p>
                  </a:txBody>
                  <a:tcPr marL="9355" marR="9355" marT="6237" marB="6237">
                    <a:lnL>
                      <a:noFill/>
                    </a:lnL>
                    <a:lnR>
                      <a:noFill/>
                    </a:lnR>
                    <a:lnT>
                      <a:noFill/>
                    </a:lnT>
                    <a:lnB>
                      <a:noFill/>
                    </a:lnB>
                    <a:solidFill>
                      <a:srgbClr val="FFFFFF"/>
                    </a:solidFill>
                  </a:tcPr>
                </a:tc>
                <a:tc>
                  <a:txBody>
                    <a:bodyPr/>
                    <a:lstStyle/>
                    <a:p>
                      <a:pPr algn="ctr" rtl="0" fontAlgn="t"/>
                      <a:r>
                        <a:rPr lang="en-US" sz="1200" b="0" u="sng">
                          <a:solidFill>
                            <a:srgbClr val="1155CC"/>
                          </a:solidFill>
                          <a:effectLst/>
                          <a:latin typeface="Calibri" panose="020F0502020204030204" pitchFamily="34" charset="0"/>
                          <a:hlinkClick r:id="rId6"/>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FFFFFF"/>
                    </a:solidFill>
                  </a:tcPr>
                </a:tc>
                <a:tc>
                  <a:txBody>
                    <a:bodyPr/>
                    <a:lstStyle/>
                    <a:p>
                      <a:pPr rtl="0" fontAlgn="t"/>
                      <a:r>
                        <a:rPr lang="en-US" sz="1200" b="0">
                          <a:effectLst/>
                          <a:latin typeface="Calibri" panose="020F0502020204030204" pitchFamily="34" charset="0"/>
                        </a:rPr>
                        <a:t>"Final score: 800/1000; a pass is 720"</a:t>
                      </a:r>
                    </a:p>
                  </a:txBody>
                  <a:tcPr marL="9355" marR="9355" marT="6237" marB="6237">
                    <a:lnL>
                      <a:noFill/>
                    </a:lnL>
                    <a:lnR>
                      <a:noFill/>
                    </a:lnR>
                    <a:lnT>
                      <a:noFill/>
                    </a:lnT>
                    <a:lnB>
                      <a:noFill/>
                    </a:lnB>
                    <a:solidFill>
                      <a:srgbClr val="FFFFFF"/>
                    </a:solidFill>
                  </a:tcPr>
                </a:tc>
                <a:extLst>
                  <a:ext uri="{0D108BD9-81ED-4DB2-BD59-A6C34878D82A}">
                    <a16:rowId xmlns:a16="http://schemas.microsoft.com/office/drawing/2014/main" val="1129580474"/>
                  </a:ext>
                </a:extLst>
              </a:tr>
              <a:tr h="425827">
                <a:tc>
                  <a:txBody>
                    <a:bodyPr/>
                    <a:lstStyle/>
                    <a:p>
                      <a:pPr rtl="0" fontAlgn="t"/>
                      <a:r>
                        <a:rPr lang="en-US" sz="1200" b="0">
                          <a:solidFill>
                            <a:srgbClr val="073763"/>
                          </a:solidFill>
                          <a:effectLst/>
                          <a:latin typeface="Calibri" panose="020F0502020204030204" pitchFamily="34" charset="0"/>
                        </a:rPr>
                        <a:t>IQ (verbal only)</a:t>
                      </a:r>
                    </a:p>
                  </a:txBody>
                  <a:tcPr marL="9355" marR="9355" marT="6237" marB="6237">
                    <a:lnL>
                      <a:noFill/>
                    </a:lnL>
                    <a:lnR>
                      <a:noFill/>
                    </a:lnR>
                    <a:lnT>
                      <a:noFill/>
                    </a:lnT>
                    <a:lnB>
                      <a:noFill/>
                    </a:lnB>
                    <a:solidFill>
                      <a:srgbClr val="E8F0FE"/>
                    </a:solidFill>
                  </a:tcPr>
                </a:tc>
                <a:tc>
                  <a:txBody>
                    <a:bodyPr/>
                    <a:lstStyle/>
                    <a:p>
                      <a:pPr rtl="0" fontAlgn="t"/>
                      <a:r>
                        <a:rPr lang="en-US" sz="1200" b="1">
                          <a:solidFill>
                            <a:srgbClr val="073763"/>
                          </a:solidFill>
                          <a:effectLst/>
                          <a:latin typeface="Calibri" panose="020F0502020204030204" pitchFamily="34" charset="0"/>
                        </a:rPr>
                        <a:t>ChatGPT scores IQ=147, 99.9th %ile.</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&gt;99.9%</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ChatGPT</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6/Dec/2022</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No</a:t>
                      </a:r>
                    </a:p>
                  </a:txBody>
                  <a:tcPr marL="9355" marR="9355" marT="6237" marB="6237">
                    <a:lnL>
                      <a:noFill/>
                    </a:lnL>
                    <a:lnR>
                      <a:noFill/>
                    </a:lnR>
                    <a:lnT>
                      <a:noFill/>
                    </a:lnT>
                    <a:lnB>
                      <a:noFill/>
                    </a:lnB>
                    <a:solidFill>
                      <a:srgbClr val="E8F0FE"/>
                    </a:solidFill>
                  </a:tcPr>
                </a:tc>
                <a:tc>
                  <a:txBody>
                    <a:bodyPr/>
                    <a:lstStyle/>
                    <a:p>
                      <a:pPr algn="ctr" rtl="0" fontAlgn="t"/>
                      <a:r>
                        <a:rPr lang="en-US" sz="1200" b="0" u="sng">
                          <a:solidFill>
                            <a:srgbClr val="1155CC"/>
                          </a:solidFill>
                          <a:effectLst/>
                          <a:latin typeface="Calibri" panose="020F0502020204030204" pitchFamily="34" charset="0"/>
                          <a:hlinkClick r:id="rId7"/>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"Psychology Today Verbal-Linguistic Intelligence IQ Test, it gets a score of 147!"</a:t>
                      </a:r>
                    </a:p>
                  </a:txBody>
                  <a:tcPr marL="9355" marR="9355" marT="6237" marB="6237">
                    <a:lnL>
                      <a:noFill/>
                    </a:lnL>
                    <a:lnR>
                      <a:noFill/>
                    </a:lnR>
                    <a:lnT>
                      <a:noFill/>
                    </a:lnT>
                    <a:lnB>
                      <a:noFill/>
                    </a:lnB>
                    <a:solidFill>
                      <a:srgbClr val="E8F0FE"/>
                    </a:solidFill>
                  </a:tcPr>
                </a:tc>
                <a:extLst>
                  <a:ext uri="{0D108BD9-81ED-4DB2-BD59-A6C34878D82A}">
                    <a16:rowId xmlns:a16="http://schemas.microsoft.com/office/drawing/2014/main" val="1037047990"/>
                  </a:ext>
                </a:extLst>
              </a:tr>
              <a:tr h="354858">
                <a:tc>
                  <a:txBody>
                    <a:bodyPr/>
                    <a:lstStyle/>
                    <a:p>
                      <a:pPr rtl="0" fontAlgn="t"/>
                      <a:r>
                        <a:rPr lang="en-US" sz="1200" b="0">
                          <a:solidFill>
                            <a:srgbClr val="073763"/>
                          </a:solidFill>
                          <a:effectLst/>
                          <a:latin typeface="Calibri" panose="020F0502020204030204" pitchFamily="34" charset="0"/>
                        </a:rPr>
                        <a:t>SAT exam</a:t>
                      </a:r>
                    </a:p>
                  </a:txBody>
                  <a:tcPr marL="9355" marR="9355" marT="6237" marB="6237">
                    <a:lnL>
                      <a:noFill/>
                    </a:lnL>
                    <a:lnR>
                      <a:noFill/>
                    </a:lnR>
                    <a:lnT>
                      <a:noFill/>
                    </a:lnT>
                    <a:lnB>
                      <a:noFill/>
                    </a:lnB>
                    <a:solidFill>
                      <a:srgbClr val="FFFFFF"/>
                    </a:solidFill>
                  </a:tcPr>
                </a:tc>
                <a:tc>
                  <a:txBody>
                    <a:bodyPr/>
                    <a:lstStyle/>
                    <a:p>
                      <a:pPr rtl="0" fontAlgn="t"/>
                      <a:r>
                        <a:rPr lang="fr-FR" sz="1200" b="1">
                          <a:solidFill>
                            <a:srgbClr val="073763"/>
                          </a:solidFill>
                          <a:effectLst/>
                          <a:latin typeface="Calibri" panose="020F0502020204030204" pitchFamily="34" charset="0"/>
                        </a:rPr>
                        <a:t>ChatGPT scores 1020/1600 on SAT exam.</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52%</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ChatGPT</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2/Dec/2022</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No</a:t>
                      </a:r>
                    </a:p>
                  </a:txBody>
                  <a:tcPr marL="9355" marR="9355" marT="6237" marB="6237">
                    <a:lnL>
                      <a:noFill/>
                    </a:lnL>
                    <a:lnR>
                      <a:noFill/>
                    </a:lnR>
                    <a:lnT>
                      <a:noFill/>
                    </a:lnT>
                    <a:lnB>
                      <a:noFill/>
                    </a:lnB>
                    <a:solidFill>
                      <a:srgbClr val="FFFFFF"/>
                    </a:solidFill>
                  </a:tcPr>
                </a:tc>
                <a:tc>
                  <a:txBody>
                    <a:bodyPr/>
                    <a:lstStyle/>
                    <a:p>
                      <a:pPr algn="ctr" rtl="0" fontAlgn="t"/>
                      <a:r>
                        <a:rPr lang="en-US" sz="1200" b="0" u="sng">
                          <a:solidFill>
                            <a:srgbClr val="1155CC"/>
                          </a:solidFill>
                          <a:effectLst/>
                          <a:latin typeface="Calibri" panose="020F0502020204030204" pitchFamily="34" charset="0"/>
                          <a:hlinkClick r:id="rId8"/>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"According to collegeboard, a 1020/1600 score is ~52nd percentile."</a:t>
                      </a:r>
                    </a:p>
                  </a:txBody>
                  <a:tcPr marL="9355" marR="9355" marT="6237" marB="6237">
                    <a:lnL>
                      <a:noFill/>
                    </a:lnL>
                    <a:lnR>
                      <a:noFill/>
                    </a:lnR>
                    <a:lnT>
                      <a:noFill/>
                    </a:lnT>
                    <a:lnB>
                      <a:noFill/>
                    </a:lnB>
                    <a:solidFill>
                      <a:srgbClr val="FFFFFF"/>
                    </a:solidFill>
                  </a:tcPr>
                </a:tc>
                <a:extLst>
                  <a:ext uri="{0D108BD9-81ED-4DB2-BD59-A6C34878D82A}">
                    <a16:rowId xmlns:a16="http://schemas.microsoft.com/office/drawing/2014/main" val="1833159770"/>
                  </a:ext>
                </a:extLst>
              </a:tr>
              <a:tr h="425827">
                <a:tc>
                  <a:txBody>
                    <a:bodyPr/>
                    <a:lstStyle/>
                    <a:p>
                      <a:pPr rtl="0" fontAlgn="t"/>
                      <a:r>
                        <a:rPr lang="en-US" sz="1200" b="0">
                          <a:solidFill>
                            <a:srgbClr val="073763"/>
                          </a:solidFill>
                          <a:effectLst/>
                          <a:latin typeface="Calibri" panose="020F0502020204030204" pitchFamily="34" charset="0"/>
                        </a:rPr>
                        <a:t>General knowledge</a:t>
                      </a:r>
                    </a:p>
                  </a:txBody>
                  <a:tcPr marL="9355" marR="9355" marT="6237" marB="6237">
                    <a:lnL>
                      <a:noFill/>
                    </a:lnL>
                    <a:lnR>
                      <a:noFill/>
                    </a:lnR>
                    <a:lnT>
                      <a:noFill/>
                    </a:lnT>
                    <a:lnB>
                      <a:noFill/>
                    </a:lnB>
                    <a:solidFill>
                      <a:srgbClr val="E8F0FE"/>
                    </a:solidFill>
                  </a:tcPr>
                </a:tc>
                <a:tc>
                  <a:txBody>
                    <a:bodyPr/>
                    <a:lstStyle/>
                    <a:p>
                      <a:pPr rtl="0" fontAlgn="t"/>
                      <a:r>
                        <a:rPr lang="en-US" sz="1200" b="1" i="0">
                          <a:solidFill>
                            <a:srgbClr val="073763"/>
                          </a:solidFill>
                          <a:effectLst/>
                          <a:latin typeface="Calibri" panose="020F0502020204030204" pitchFamily="34" charset="0"/>
                        </a:rPr>
                        <a:t>GPT-3 would beat IBM Watson on </a:t>
                      </a:r>
                      <a:r>
                        <a:rPr lang="en-US" sz="1200" b="1" i="1">
                          <a:solidFill>
                            <a:srgbClr val="073763"/>
                          </a:solidFill>
                          <a:effectLst/>
                          <a:latin typeface="Calibri" panose="020F0502020204030204" pitchFamily="34" charset="0"/>
                        </a:rPr>
                        <a:t>Jeopardy! </a:t>
                      </a:r>
                      <a:r>
                        <a:rPr lang="en-US" sz="1200" b="1" i="0">
                          <a:solidFill>
                            <a:srgbClr val="073763"/>
                          </a:solidFill>
                          <a:effectLst/>
                          <a:latin typeface="Calibri" panose="020F0502020204030204" pitchFamily="34" charset="0"/>
                        </a:rPr>
                        <a:t>questions.</a:t>
                      </a:r>
                      <a:endParaRPr lang="en-US" sz="1200" b="1">
                        <a:solidFill>
                          <a:srgbClr val="073763"/>
                        </a:solidFill>
                        <a:effectLst/>
                        <a:latin typeface="Calibri" panose="020F0502020204030204" pitchFamily="34" charset="0"/>
                      </a:endParaRP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100%</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davinci</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20/Sep/2021</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No</a:t>
                      </a:r>
                    </a:p>
                  </a:txBody>
                  <a:tcPr marL="9355" marR="9355" marT="6237" marB="6237">
                    <a:lnL>
                      <a:noFill/>
                    </a:lnL>
                    <a:lnR>
                      <a:noFill/>
                    </a:lnR>
                    <a:lnT>
                      <a:noFill/>
                    </a:lnT>
                    <a:lnB>
                      <a:noFill/>
                    </a:lnB>
                    <a:solidFill>
                      <a:srgbClr val="E8F0FE"/>
                    </a:solidFill>
                  </a:tcPr>
                </a:tc>
                <a:tc>
                  <a:txBody>
                    <a:bodyPr/>
                    <a:lstStyle/>
                    <a:p>
                      <a:pPr algn="ctr" rtl="0" fontAlgn="t"/>
                      <a:r>
                        <a:rPr lang="en-US" sz="1200" b="0" u="sng">
                          <a:solidFill>
                            <a:srgbClr val="073763"/>
                          </a:solidFill>
                          <a:effectLst/>
                          <a:latin typeface="Calibri" panose="020F0502020204030204" pitchFamily="34" charset="0"/>
                          <a:hlinkClick r:id="rId9"/>
                        </a:rPr>
                        <a:t>🔗</a:t>
                      </a:r>
                      <a:endParaRPr lang="en-US" sz="1200" b="0" u="sng">
                        <a:solidFill>
                          <a:srgbClr val="073763"/>
                        </a:solidFill>
                        <a:effectLst/>
                        <a:latin typeface="Calibri" panose="020F0502020204030204" pitchFamily="34" charset="0"/>
                      </a:endParaRPr>
                    </a:p>
                  </a:txBody>
                  <a:tcPr marL="9355" marR="9355" marT="6237" marB="6237">
                    <a:lnL>
                      <a:noFill/>
                    </a:lnL>
                    <a:lnR>
                      <a:noFill/>
                    </a:lnR>
                    <a:lnT>
                      <a:noFill/>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Watson scored 88%, GPT-3 scored 100%.</a:t>
                      </a:r>
                    </a:p>
                  </a:txBody>
                  <a:tcPr marL="9355" marR="9355" marT="6237" marB="6237">
                    <a:lnL>
                      <a:noFill/>
                    </a:lnL>
                    <a:lnR>
                      <a:noFill/>
                    </a:lnR>
                    <a:lnT>
                      <a:noFill/>
                    </a:lnT>
                    <a:lnB>
                      <a:noFill/>
                    </a:lnB>
                    <a:solidFill>
                      <a:srgbClr val="E8F0FE"/>
                    </a:solidFill>
                  </a:tcPr>
                </a:tc>
                <a:extLst>
                  <a:ext uri="{0D108BD9-81ED-4DB2-BD59-A6C34878D82A}">
                    <a16:rowId xmlns:a16="http://schemas.microsoft.com/office/drawing/2014/main" val="2930356447"/>
                  </a:ext>
                </a:extLst>
              </a:tr>
              <a:tr h="624547">
                <a:tc>
                  <a:txBody>
                    <a:bodyPr/>
                    <a:lstStyle/>
                    <a:p>
                      <a:pPr rtl="0" fontAlgn="t"/>
                      <a:r>
                        <a:rPr lang="en-US" sz="1200" b="0">
                          <a:solidFill>
                            <a:srgbClr val="073763"/>
                          </a:solidFill>
                          <a:effectLst/>
                          <a:latin typeface="Calibri" panose="020F0502020204030204" pitchFamily="34" charset="0"/>
                        </a:rPr>
                        <a:t>IQ (Binet-Simon Scale, verbal only)</a:t>
                      </a:r>
                    </a:p>
                  </a:txBody>
                  <a:tcPr marL="9355" marR="9355" marT="6237" marB="6237">
                    <a:lnL>
                      <a:noFill/>
                    </a:lnL>
                    <a:lnR>
                      <a:noFill/>
                    </a:lnR>
                    <a:lnT>
                      <a:noFill/>
                    </a:lnT>
                    <a:lnB>
                      <a:noFill/>
                    </a:lnB>
                    <a:solidFill>
                      <a:srgbClr val="FFFFFF"/>
                    </a:solidFill>
                  </a:tcPr>
                </a:tc>
                <a:tc>
                  <a:txBody>
                    <a:bodyPr/>
                    <a:lstStyle/>
                    <a:p>
                      <a:pPr rtl="0" fontAlgn="t"/>
                      <a:r>
                        <a:rPr lang="en-US" sz="1200" b="1">
                          <a:solidFill>
                            <a:srgbClr val="073763"/>
                          </a:solidFill>
                          <a:effectLst/>
                          <a:latin typeface="Calibri" panose="020F0502020204030204" pitchFamily="34" charset="0"/>
                        </a:rPr>
                        <a:t>GPT-3 scores in 99.9th %ile (estimate only).</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99.9%</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davinci</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11/May/2021</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No</a:t>
                      </a:r>
                    </a:p>
                  </a:txBody>
                  <a:tcPr marL="9355" marR="9355" marT="6237" marB="6237">
                    <a:lnL>
                      <a:noFill/>
                    </a:lnL>
                    <a:lnR>
                      <a:noFill/>
                    </a:lnR>
                    <a:lnT>
                      <a:noFill/>
                    </a:lnT>
                    <a:lnB>
                      <a:noFill/>
                    </a:lnB>
                    <a:solidFill>
                      <a:srgbClr val="FFFFFF"/>
                    </a:solidFill>
                  </a:tcPr>
                </a:tc>
                <a:tc>
                  <a:txBody>
                    <a:bodyPr/>
                    <a:lstStyle/>
                    <a:p>
                      <a:pPr algn="ctr" rtl="0" fontAlgn="t"/>
                      <a:r>
                        <a:rPr lang="en-US" sz="1200" b="0" u="sng">
                          <a:solidFill>
                            <a:srgbClr val="1155CC"/>
                          </a:solidFill>
                          <a:effectLst/>
                          <a:latin typeface="Calibri" panose="020F0502020204030204" pitchFamily="34" charset="0"/>
                          <a:hlinkClick r:id="rId10"/>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"As of 2021, I expect that it would not be simple to assess the intelligence of an AI using current IQ instrument design... some subtests where the AI would be easily in the top 0.01% of the world population (processing speed, memory), while other subtests may be far lower."</a:t>
                      </a:r>
                    </a:p>
                  </a:txBody>
                  <a:tcPr marL="9355" marR="9355" marT="6237" marB="6237">
                    <a:lnL>
                      <a:noFill/>
                    </a:lnL>
                    <a:lnR>
                      <a:noFill/>
                    </a:lnR>
                    <a:lnT>
                      <a:noFill/>
                    </a:lnT>
                    <a:lnB>
                      <a:noFill/>
                    </a:lnB>
                    <a:solidFill>
                      <a:srgbClr val="FFFFFF"/>
                    </a:solidFill>
                  </a:tcPr>
                </a:tc>
                <a:extLst>
                  <a:ext uri="{0D108BD9-81ED-4DB2-BD59-A6C34878D82A}">
                    <a16:rowId xmlns:a16="http://schemas.microsoft.com/office/drawing/2014/main" val="2415142832"/>
                  </a:ext>
                </a:extLst>
              </a:tr>
              <a:tr h="425827">
                <a:tc>
                  <a:txBody>
                    <a:bodyPr/>
                    <a:lstStyle/>
                    <a:p>
                      <a:pPr rtl="0" fontAlgn="t"/>
                      <a:r>
                        <a:rPr lang="en-US" sz="1200" b="0">
                          <a:solidFill>
                            <a:srgbClr val="073763"/>
                          </a:solidFill>
                          <a:effectLst/>
                          <a:latin typeface="Calibri" panose="020F0502020204030204" pitchFamily="34" charset="0"/>
                        </a:rPr>
                        <a:t>General knowledge</a:t>
                      </a:r>
                    </a:p>
                  </a:txBody>
                  <a:tcPr marL="9355" marR="9355" marT="6237" marB="6237">
                    <a:lnL>
                      <a:noFill/>
                    </a:lnL>
                    <a:lnR>
                      <a:noFill/>
                    </a:lnR>
                    <a:lnT>
                      <a:noFill/>
                    </a:lnT>
                    <a:lnB>
                      <a:noFill/>
                    </a:lnB>
                    <a:solidFill>
                      <a:srgbClr val="E8F0FE"/>
                    </a:solidFill>
                  </a:tcPr>
                </a:tc>
                <a:tc>
                  <a:txBody>
                    <a:bodyPr/>
                    <a:lstStyle/>
                    <a:p>
                      <a:pPr rtl="0" fontAlgn="t"/>
                      <a:r>
                        <a:rPr lang="en-US" sz="1200" b="1">
                          <a:solidFill>
                            <a:srgbClr val="073763"/>
                          </a:solidFill>
                          <a:effectLst/>
                          <a:latin typeface="Calibri" panose="020F0502020204030204" pitchFamily="34" charset="0"/>
                        </a:rPr>
                        <a:t>GPT-3 outperforms average humans on trivia.</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73%</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davinci</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12/Mar/2021</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No</a:t>
                      </a:r>
                    </a:p>
                  </a:txBody>
                  <a:tcPr marL="9355" marR="9355" marT="6237" marB="6237">
                    <a:lnL>
                      <a:noFill/>
                    </a:lnL>
                    <a:lnR>
                      <a:noFill/>
                    </a:lnR>
                    <a:lnT>
                      <a:noFill/>
                    </a:lnT>
                    <a:lnB>
                      <a:noFill/>
                    </a:lnB>
                    <a:solidFill>
                      <a:srgbClr val="E8F0FE"/>
                    </a:solidFill>
                  </a:tcPr>
                </a:tc>
                <a:tc>
                  <a:txBody>
                    <a:bodyPr/>
                    <a:lstStyle/>
                    <a:p>
                      <a:pPr algn="ctr" rtl="0" fontAlgn="t"/>
                      <a:r>
                        <a:rPr lang="en-US" sz="1200" b="0" u="sng">
                          <a:solidFill>
                            <a:srgbClr val="1155CC"/>
                          </a:solidFill>
                          <a:effectLst/>
                          <a:latin typeface="Calibri" panose="020F0502020204030204" pitchFamily="34" charset="0"/>
                          <a:hlinkClick r:id="rId11"/>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"GPT-3 got 73% of 156 trivia questions correct. This compares favorably to the 52% user average."</a:t>
                      </a:r>
                    </a:p>
                  </a:txBody>
                  <a:tcPr marL="9355" marR="9355" marT="6237" marB="6237">
                    <a:lnL>
                      <a:noFill/>
                    </a:lnL>
                    <a:lnR>
                      <a:noFill/>
                    </a:lnR>
                    <a:lnT>
                      <a:noFill/>
                    </a:lnT>
                    <a:lnB>
                      <a:noFill/>
                    </a:lnB>
                    <a:solidFill>
                      <a:srgbClr val="E8F0FE"/>
                    </a:solidFill>
                  </a:tcPr>
                </a:tc>
                <a:extLst>
                  <a:ext uri="{0D108BD9-81ED-4DB2-BD59-A6C34878D82A}">
                    <a16:rowId xmlns:a16="http://schemas.microsoft.com/office/drawing/2014/main" val="3685509872"/>
                  </a:ext>
                </a:extLst>
              </a:tr>
              <a:tr h="425827">
                <a:tc>
                  <a:txBody>
                    <a:bodyPr/>
                    <a:lstStyle/>
                    <a:p>
                      <a:pPr rtl="0" fontAlgn="t"/>
                      <a:r>
                        <a:rPr lang="en-US" sz="1200" b="0">
                          <a:solidFill>
                            <a:srgbClr val="073763"/>
                          </a:solidFill>
                          <a:effectLst/>
                          <a:latin typeface="Calibri" panose="020F0502020204030204" pitchFamily="34" charset="0"/>
                        </a:rPr>
                        <a:t>Reasoning</a:t>
                      </a:r>
                    </a:p>
                  </a:txBody>
                  <a:tcPr marL="9355" marR="9355" marT="6237" marB="6237">
                    <a:lnL>
                      <a:noFill/>
                    </a:lnL>
                    <a:lnR>
                      <a:noFill/>
                    </a:lnR>
                    <a:lnT>
                      <a:noFill/>
                    </a:lnT>
                    <a:lnB>
                      <a:noFill/>
                    </a:lnB>
                    <a:solidFill>
                      <a:srgbClr val="FFFFFF"/>
                    </a:solidFill>
                  </a:tcPr>
                </a:tc>
                <a:tc>
                  <a:txBody>
                    <a:bodyPr/>
                    <a:lstStyle/>
                    <a:p>
                      <a:pPr rtl="0" fontAlgn="t"/>
                      <a:r>
                        <a:rPr lang="en-US" sz="1200" b="1" dirty="0">
                          <a:solidFill>
                            <a:srgbClr val="073763"/>
                          </a:solidFill>
                          <a:effectLst/>
                          <a:latin typeface="Calibri" panose="020F0502020204030204" pitchFamily="34" charset="0"/>
                        </a:rPr>
                        <a:t>GPT-3 would pass the SAT Analogies subsection.</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65.2%</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davinci</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28/May/2020</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algn="ctr" rtl="0" fontAlgn="t"/>
                      <a:r>
                        <a:rPr lang="en-US" sz="1200" b="0" u="sng">
                          <a:solidFill>
                            <a:srgbClr val="1155CC"/>
                          </a:solidFill>
                          <a:effectLst/>
                          <a:latin typeface="Calibri" panose="020F0502020204030204" pitchFamily="34" charset="0"/>
                          <a:hlinkClick r:id="rId12"/>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FFFFFF"/>
                    </a:solidFill>
                  </a:tcPr>
                </a:tc>
                <a:tc>
                  <a:txBody>
                    <a:bodyPr/>
                    <a:lstStyle/>
                    <a:p>
                      <a:pPr rtl="0" fontAlgn="t"/>
                      <a:r>
                        <a:rPr lang="en-US" sz="1200" b="0" dirty="0">
                          <a:solidFill>
                            <a:srgbClr val="073763"/>
                          </a:solidFill>
                          <a:effectLst/>
                          <a:latin typeface="Calibri" panose="020F0502020204030204" pitchFamily="34" charset="0"/>
                        </a:rPr>
                        <a:t>"GPT-3 achieves 65.2% in the few-shot setting... average score among college applicants was 57% (random guessing yields 20%)."</a:t>
                      </a:r>
                    </a:p>
                  </a:txBody>
                  <a:tcPr marL="9355" marR="9355" marT="6237" marB="6237">
                    <a:lnL>
                      <a:noFill/>
                    </a:lnL>
                    <a:lnR>
                      <a:noFill/>
                    </a:lnR>
                    <a:lnT>
                      <a:noFill/>
                    </a:lnT>
                    <a:lnB>
                      <a:noFill/>
                    </a:lnB>
                    <a:solidFill>
                      <a:srgbClr val="FFFFFF"/>
                    </a:solidFill>
                  </a:tcPr>
                </a:tc>
                <a:extLst>
                  <a:ext uri="{0D108BD9-81ED-4DB2-BD59-A6C34878D82A}">
                    <a16:rowId xmlns:a16="http://schemas.microsoft.com/office/drawing/2014/main" val="2088794383"/>
                  </a:ext>
                </a:extLst>
              </a:tr>
            </a:tbl>
          </a:graphicData>
        </a:graphic>
      </p:graphicFrame>
    </p:spTree>
    <p:extLst>
      <p:ext uri="{BB962C8B-B14F-4D97-AF65-F5344CB8AC3E}">
        <p14:creationId xmlns:p14="http://schemas.microsoft.com/office/powerpoint/2010/main" val="211835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EEB50B2-7A6E-73EA-CC18-601061EC6AC7}"/>
              </a:ext>
            </a:extLst>
          </p:cNvPr>
          <p:cNvGraphicFramePr>
            <a:graphicFrameLocks noGrp="1"/>
          </p:cNvGraphicFramePr>
          <p:nvPr>
            <p:extLst>
              <p:ext uri="{D42A27DB-BD31-4B8C-83A1-F6EECF244321}">
                <p14:modId xmlns:p14="http://schemas.microsoft.com/office/powerpoint/2010/main" val="537822301"/>
              </p:ext>
            </p:extLst>
          </p:nvPr>
        </p:nvGraphicFramePr>
        <p:xfrm>
          <a:off x="392097" y="799168"/>
          <a:ext cx="11383139" cy="5186730"/>
        </p:xfrm>
        <a:graphic>
          <a:graphicData uri="http://schemas.openxmlformats.org/drawingml/2006/table">
            <a:tbl>
              <a:tblPr/>
              <a:tblGrid>
                <a:gridCol w="946846">
                  <a:extLst>
                    <a:ext uri="{9D8B030D-6E8A-4147-A177-3AD203B41FA5}">
                      <a16:colId xmlns:a16="http://schemas.microsoft.com/office/drawing/2014/main" val="1470014970"/>
                    </a:ext>
                  </a:extLst>
                </a:gridCol>
                <a:gridCol w="1839686">
                  <a:extLst>
                    <a:ext uri="{9D8B030D-6E8A-4147-A177-3AD203B41FA5}">
                      <a16:colId xmlns:a16="http://schemas.microsoft.com/office/drawing/2014/main" val="2499345551"/>
                    </a:ext>
                  </a:extLst>
                </a:gridCol>
                <a:gridCol w="482342">
                  <a:extLst>
                    <a:ext uri="{9D8B030D-6E8A-4147-A177-3AD203B41FA5}">
                      <a16:colId xmlns:a16="http://schemas.microsoft.com/office/drawing/2014/main" val="3885476095"/>
                    </a:ext>
                  </a:extLst>
                </a:gridCol>
                <a:gridCol w="856600">
                  <a:extLst>
                    <a:ext uri="{9D8B030D-6E8A-4147-A177-3AD203B41FA5}">
                      <a16:colId xmlns:a16="http://schemas.microsoft.com/office/drawing/2014/main" val="1851183621"/>
                    </a:ext>
                  </a:extLst>
                </a:gridCol>
                <a:gridCol w="1032697">
                  <a:extLst>
                    <a:ext uri="{9D8B030D-6E8A-4147-A177-3AD203B41FA5}">
                      <a16:colId xmlns:a16="http://schemas.microsoft.com/office/drawing/2014/main" val="2984120793"/>
                    </a:ext>
                  </a:extLst>
                </a:gridCol>
                <a:gridCol w="892629">
                  <a:extLst>
                    <a:ext uri="{9D8B030D-6E8A-4147-A177-3AD203B41FA5}">
                      <a16:colId xmlns:a16="http://schemas.microsoft.com/office/drawing/2014/main" val="1852159177"/>
                    </a:ext>
                  </a:extLst>
                </a:gridCol>
                <a:gridCol w="870857">
                  <a:extLst>
                    <a:ext uri="{9D8B030D-6E8A-4147-A177-3AD203B41FA5}">
                      <a16:colId xmlns:a16="http://schemas.microsoft.com/office/drawing/2014/main" val="1679572841"/>
                    </a:ext>
                  </a:extLst>
                </a:gridCol>
                <a:gridCol w="511628">
                  <a:extLst>
                    <a:ext uri="{9D8B030D-6E8A-4147-A177-3AD203B41FA5}">
                      <a16:colId xmlns:a16="http://schemas.microsoft.com/office/drawing/2014/main" val="2762922986"/>
                    </a:ext>
                  </a:extLst>
                </a:gridCol>
                <a:gridCol w="3949854">
                  <a:extLst>
                    <a:ext uri="{9D8B030D-6E8A-4147-A177-3AD203B41FA5}">
                      <a16:colId xmlns:a16="http://schemas.microsoft.com/office/drawing/2014/main" val="2213329469"/>
                    </a:ext>
                  </a:extLst>
                </a:gridCol>
              </a:tblGrid>
              <a:tr h="514938">
                <a:tc>
                  <a:txBody>
                    <a:bodyPr/>
                    <a:lstStyle/>
                    <a:p>
                      <a:pPr rtl="0" fontAlgn="t"/>
                      <a:r>
                        <a:rPr lang="en-US" sz="1200" b="1" dirty="0">
                          <a:solidFill>
                            <a:srgbClr val="073763"/>
                          </a:solidFill>
                          <a:effectLst/>
                          <a:latin typeface="Calibri" panose="020F0502020204030204" pitchFamily="34" charset="0"/>
                        </a:rPr>
                        <a:t>Field</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rtl="0" fontAlgn="t"/>
                      <a:r>
                        <a:rPr lang="en-US" sz="1200" b="1">
                          <a:solidFill>
                            <a:srgbClr val="073763"/>
                          </a:solidFill>
                          <a:effectLst/>
                          <a:latin typeface="Calibri" panose="020F0502020204030204" pitchFamily="34" charset="0"/>
                        </a:rPr>
                        <a:t>Achievement</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r" rtl="0" fontAlgn="t"/>
                      <a:r>
                        <a:rPr lang="en-US" sz="1200" b="1">
                          <a:solidFill>
                            <a:srgbClr val="073763"/>
                          </a:solidFill>
                          <a:effectLst/>
                          <a:latin typeface="Calibri" panose="020F0502020204030204" pitchFamily="34" charset="0"/>
                        </a:rPr>
                        <a:t>Result</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ctr" rtl="0" fontAlgn="t"/>
                      <a:r>
                        <a:rPr lang="en-US" sz="1200" b="1">
                          <a:solidFill>
                            <a:srgbClr val="073763"/>
                          </a:solidFill>
                          <a:effectLst/>
                          <a:latin typeface="Calibri" panose="020F0502020204030204" pitchFamily="34" charset="0"/>
                        </a:rPr>
                        <a:t>Outperforms human avg?</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rtl="0" fontAlgn="t"/>
                      <a:r>
                        <a:rPr lang="en-US" sz="1200" b="1">
                          <a:solidFill>
                            <a:srgbClr val="073763"/>
                          </a:solidFill>
                          <a:effectLst/>
                          <a:latin typeface="Calibri" panose="020F0502020204030204" pitchFamily="34" charset="0"/>
                        </a:rPr>
                        <a:t>Engine</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r" rtl="0" fontAlgn="t"/>
                      <a:r>
                        <a:rPr lang="en-US" sz="1200" b="1" dirty="0">
                          <a:solidFill>
                            <a:srgbClr val="073763"/>
                          </a:solidFill>
                          <a:effectLst/>
                          <a:latin typeface="Calibri" panose="020F0502020204030204" pitchFamily="34" charset="0"/>
                        </a:rPr>
                        <a:t>Testing date</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ctr" rtl="0" fontAlgn="t"/>
                      <a:r>
                        <a:rPr lang="en-US" sz="1200" b="1" dirty="0">
                          <a:solidFill>
                            <a:srgbClr val="073763"/>
                          </a:solidFill>
                          <a:effectLst/>
                          <a:latin typeface="Calibri" panose="020F0502020204030204" pitchFamily="34" charset="0"/>
                        </a:rPr>
                        <a:t>Peer-</a:t>
                      </a:r>
                      <a:br>
                        <a:rPr lang="en-US" sz="1200" b="1" dirty="0">
                          <a:solidFill>
                            <a:srgbClr val="073763"/>
                          </a:solidFill>
                          <a:effectLst/>
                          <a:latin typeface="Calibri" panose="020F0502020204030204" pitchFamily="34" charset="0"/>
                        </a:rPr>
                      </a:br>
                      <a:r>
                        <a:rPr lang="en-US" sz="1200" b="1" dirty="0">
                          <a:solidFill>
                            <a:srgbClr val="073763"/>
                          </a:solidFill>
                          <a:effectLst/>
                          <a:latin typeface="Calibri" panose="020F0502020204030204" pitchFamily="34" charset="0"/>
                        </a:rPr>
                        <a:t>reviewed?</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algn="ctr" rtl="0" fontAlgn="t"/>
                      <a:r>
                        <a:rPr lang="en-US" sz="1200" b="1">
                          <a:solidFill>
                            <a:srgbClr val="073763"/>
                          </a:solidFill>
                          <a:effectLst/>
                          <a:latin typeface="Calibri" panose="020F0502020204030204" pitchFamily="34" charset="0"/>
                        </a:rPr>
                        <a:t>Paper/</a:t>
                      </a:r>
                      <a:br>
                        <a:rPr lang="en-US" sz="1200" b="1">
                          <a:solidFill>
                            <a:srgbClr val="073763"/>
                          </a:solidFill>
                          <a:effectLst/>
                          <a:latin typeface="Calibri" panose="020F0502020204030204" pitchFamily="34" charset="0"/>
                        </a:rPr>
                      </a:br>
                      <a:r>
                        <a:rPr lang="en-US" sz="1200" b="1">
                          <a:solidFill>
                            <a:srgbClr val="073763"/>
                          </a:solidFill>
                          <a:effectLst/>
                          <a:latin typeface="Calibri" panose="020F0502020204030204" pitchFamily="34" charset="0"/>
                        </a:rPr>
                        <a:t>link</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tc>
                  <a:txBody>
                    <a:bodyPr/>
                    <a:lstStyle/>
                    <a:p>
                      <a:pPr rtl="0" fontAlgn="t"/>
                      <a:r>
                        <a:rPr lang="en-US" sz="1200" b="1">
                          <a:solidFill>
                            <a:srgbClr val="073763"/>
                          </a:solidFill>
                          <a:effectLst/>
                          <a:latin typeface="Calibri" panose="020F0502020204030204" pitchFamily="34" charset="0"/>
                        </a:rPr>
                        <a:t>Extract</a:t>
                      </a:r>
                    </a:p>
                  </a:txBody>
                  <a:tcPr marL="9355" marR="9355" marT="6237" marB="6237">
                    <a:lnL>
                      <a:noFill/>
                    </a:lnL>
                    <a:lnR>
                      <a:noFill/>
                    </a:lnR>
                    <a:lnT>
                      <a:noFill/>
                    </a:lnT>
                    <a:lnB w="15240" cap="flat" cmpd="sng" algn="ctr">
                      <a:solidFill>
                        <a:srgbClr val="073763"/>
                      </a:solidFill>
                      <a:prstDash val="solid"/>
                      <a:round/>
                      <a:headEnd type="none" w="med" len="med"/>
                      <a:tailEnd type="none" w="med" len="med"/>
                    </a:lnB>
                    <a:solidFill>
                      <a:srgbClr val="FFFFFF"/>
                    </a:solidFill>
                  </a:tcPr>
                </a:tc>
                <a:extLst>
                  <a:ext uri="{0D108BD9-81ED-4DB2-BD59-A6C34878D82A}">
                    <a16:rowId xmlns:a16="http://schemas.microsoft.com/office/drawing/2014/main" val="1735565745"/>
                  </a:ext>
                </a:extLst>
              </a:tr>
              <a:tr h="237971">
                <a:tc>
                  <a:txBody>
                    <a:bodyPr/>
                    <a:lstStyle/>
                    <a:p>
                      <a:pPr rtl="0" fontAlgn="t"/>
                      <a:r>
                        <a:rPr lang="en-US" sz="1200" b="0">
                          <a:solidFill>
                            <a:srgbClr val="073763"/>
                          </a:solidFill>
                          <a:effectLst/>
                          <a:latin typeface="Calibri" panose="020F0502020204030204" pitchFamily="34" charset="0"/>
                        </a:rPr>
                        <a:t>Cover of TIME magazine</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rtl="0" fontAlgn="t"/>
                      <a:r>
                        <a:rPr lang="en-US" sz="1200" b="1" dirty="0" err="1">
                          <a:solidFill>
                            <a:srgbClr val="073763"/>
                          </a:solidFill>
                          <a:effectLst/>
                          <a:latin typeface="Calibri" panose="020F0502020204030204" pitchFamily="34" charset="0"/>
                        </a:rPr>
                        <a:t>ChatGPT</a:t>
                      </a:r>
                      <a:r>
                        <a:rPr lang="en-US" sz="1200" b="1" dirty="0">
                          <a:solidFill>
                            <a:srgbClr val="073763"/>
                          </a:solidFill>
                          <a:effectLst/>
                          <a:latin typeface="Calibri" panose="020F0502020204030204" pitchFamily="34" charset="0"/>
                        </a:rPr>
                        <a:t> made the 27/Feb/2023 cover of TIME magazine</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ChatGPT</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27/Feb/2023</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No</a:t>
                      </a: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algn="ctr" rtl="0" fontAlgn="t"/>
                      <a:r>
                        <a:rPr lang="en-US" sz="1200" b="0" u="sng" dirty="0">
                          <a:solidFill>
                            <a:srgbClr val="1155CC"/>
                          </a:solidFill>
                          <a:effectLst/>
                          <a:latin typeface="Calibri" panose="020F0502020204030204" pitchFamily="34" charset="0"/>
                          <a:hlinkClick r:id="rId3"/>
                        </a:rPr>
                        <a:t>🔗</a:t>
                      </a:r>
                      <a:endParaRPr lang="en-US" sz="1200" b="0" u="sng" dirty="0">
                        <a:solidFill>
                          <a:srgbClr val="1155CC"/>
                        </a:solidFill>
                        <a:effectLst/>
                        <a:latin typeface="Calibri" panose="020F0502020204030204" pitchFamily="34" charset="0"/>
                      </a:endParaRP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tc>
                  <a:txBody>
                    <a:bodyPr/>
                    <a:lstStyle/>
                    <a:p>
                      <a:pPr rtl="0" fontAlgn="t"/>
                      <a:endParaRPr lang="en-US" sz="900" b="0" dirty="0">
                        <a:effectLst/>
                        <a:latin typeface="Calibri" panose="020F0502020204030204" pitchFamily="34" charset="0"/>
                      </a:endParaRPr>
                    </a:p>
                  </a:txBody>
                  <a:tcPr marL="9355" marR="9355" marT="6237" marB="6237">
                    <a:lnL>
                      <a:noFill/>
                    </a:lnL>
                    <a:lnR>
                      <a:noFill/>
                    </a:lnR>
                    <a:lnT w="15240" cap="flat" cmpd="sng" algn="ctr">
                      <a:solidFill>
                        <a:srgbClr val="073763"/>
                      </a:solidFill>
                      <a:prstDash val="solid"/>
                      <a:round/>
                      <a:headEnd type="none" w="med" len="med"/>
                      <a:tailEnd type="none" w="med" len="med"/>
                    </a:lnT>
                    <a:lnB>
                      <a:noFill/>
                    </a:lnB>
                    <a:solidFill>
                      <a:srgbClr val="E8F0FE"/>
                    </a:solidFill>
                  </a:tcPr>
                </a:tc>
                <a:extLst>
                  <a:ext uri="{0D108BD9-81ED-4DB2-BD59-A6C34878D82A}">
                    <a16:rowId xmlns:a16="http://schemas.microsoft.com/office/drawing/2014/main" val="3366167152"/>
                  </a:ext>
                </a:extLst>
              </a:tr>
              <a:tr h="364764">
                <a:tc>
                  <a:txBody>
                    <a:bodyPr/>
                    <a:lstStyle/>
                    <a:p>
                      <a:pPr rtl="0" fontAlgn="t"/>
                      <a:r>
                        <a:rPr lang="en-US" sz="1200" b="0">
                          <a:solidFill>
                            <a:srgbClr val="073763"/>
                          </a:solidFill>
                          <a:effectLst/>
                          <a:latin typeface="Calibri" panose="020F0502020204030204" pitchFamily="34" charset="0"/>
                        </a:rPr>
                        <a:t>Software dev job</a:t>
                      </a:r>
                    </a:p>
                  </a:txBody>
                  <a:tcPr marL="9355" marR="9355" marT="6237" marB="6237">
                    <a:lnL>
                      <a:noFill/>
                    </a:lnL>
                    <a:lnR>
                      <a:noFill/>
                    </a:lnR>
                    <a:lnT>
                      <a:noFill/>
                    </a:lnT>
                    <a:lnB>
                      <a:noFill/>
                    </a:lnB>
                    <a:solidFill>
                      <a:srgbClr val="FFFFFF"/>
                    </a:solidFill>
                  </a:tcPr>
                </a:tc>
                <a:tc>
                  <a:txBody>
                    <a:bodyPr/>
                    <a:lstStyle/>
                    <a:p>
                      <a:pPr rtl="0" fontAlgn="t"/>
                      <a:r>
                        <a:rPr lang="en-US" sz="1200" b="1">
                          <a:solidFill>
                            <a:srgbClr val="073763"/>
                          </a:solidFill>
                          <a:effectLst/>
                          <a:latin typeface="Calibri" panose="020F0502020204030204" pitchFamily="34" charset="0"/>
                        </a:rPr>
                        <a:t>ChatGPT would be hired as L3 Software Developer at Google: the role pays $183,000/year.</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ChatGPT</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31/Jan/2023</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No</a:t>
                      </a:r>
                    </a:p>
                  </a:txBody>
                  <a:tcPr marL="9355" marR="9355" marT="6237" marB="6237">
                    <a:lnL>
                      <a:noFill/>
                    </a:lnL>
                    <a:lnR>
                      <a:noFill/>
                    </a:lnR>
                    <a:lnT>
                      <a:noFill/>
                    </a:lnT>
                    <a:lnB>
                      <a:noFill/>
                    </a:lnB>
                    <a:solidFill>
                      <a:srgbClr val="FFFFFF"/>
                    </a:solidFill>
                  </a:tcPr>
                </a:tc>
                <a:tc>
                  <a:txBody>
                    <a:bodyPr/>
                    <a:lstStyle/>
                    <a:p>
                      <a:pPr algn="ctr" rtl="0" fontAlgn="t"/>
                      <a:r>
                        <a:rPr lang="en-US" sz="1200" b="0" u="sng">
                          <a:solidFill>
                            <a:srgbClr val="1155CC"/>
                          </a:solidFill>
                          <a:effectLst/>
                          <a:latin typeface="Calibri" panose="020F0502020204030204" pitchFamily="34" charset="0"/>
                          <a:hlinkClick r:id="rId4"/>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FFFFFF"/>
                    </a:solidFill>
                  </a:tcPr>
                </a:tc>
                <a:tc>
                  <a:txBody>
                    <a:bodyPr/>
                    <a:lstStyle/>
                    <a:p>
                      <a:pPr rtl="0" fontAlgn="t"/>
                      <a:r>
                        <a:rPr lang="en-US" sz="900" b="0" i="0" u="sng" dirty="0">
                          <a:solidFill>
                            <a:srgbClr val="1155CC"/>
                          </a:solidFill>
                          <a:effectLst/>
                          <a:latin typeface="Calibri" panose="020F0502020204030204" pitchFamily="34" charset="0"/>
                          <a:hlinkClick r:id="rId4"/>
                        </a:rPr>
                        <a:t>https://www.pcmag.com/news/chatgpt-passes-google-coding-interview-for-level-3-engineer-with-183k-salary</a:t>
                      </a:r>
                      <a:r>
                        <a:rPr lang="en-US" sz="900" b="0" i="0" dirty="0">
                          <a:effectLst/>
                          <a:latin typeface="Calibri" panose="020F0502020204030204" pitchFamily="34" charset="0"/>
                        </a:rPr>
                        <a:t> </a:t>
                      </a:r>
                      <a:br>
                        <a:rPr lang="en-US" sz="900" b="0" i="0" dirty="0">
                          <a:effectLst/>
                          <a:latin typeface="Calibri" panose="020F0502020204030204" pitchFamily="34" charset="0"/>
                          <a:hlinkClick r:id="rId5"/>
                        </a:rPr>
                      </a:br>
                      <a:r>
                        <a:rPr lang="en-US" sz="900" b="0" i="0" u="sng" dirty="0">
                          <a:solidFill>
                            <a:srgbClr val="1155CC"/>
                          </a:solidFill>
                          <a:effectLst/>
                          <a:latin typeface="Calibri" panose="020F0502020204030204" pitchFamily="34" charset="0"/>
                          <a:hlinkClick r:id="rId5"/>
                        </a:rPr>
                        <a:t>https://www.cnbc.com/2023/01/31/google-testing-chatgpt-like-chatbot-apprentice-bard-with-employees.html</a:t>
                      </a:r>
                      <a:br>
                        <a:rPr lang="en-US" sz="900" b="0" i="0" u="sng" dirty="0">
                          <a:solidFill>
                            <a:srgbClr val="1155CC"/>
                          </a:solidFill>
                          <a:effectLst/>
                          <a:latin typeface="Calibri" panose="020F0502020204030204" pitchFamily="34" charset="0"/>
                          <a:hlinkClick r:id="rId5"/>
                        </a:rPr>
                      </a:br>
                      <a:r>
                        <a:rPr lang="en-US" sz="900" b="0" i="0" dirty="0">
                          <a:effectLst/>
                          <a:latin typeface="Calibri" panose="020F0502020204030204" pitchFamily="34" charset="0"/>
                        </a:rPr>
                        <a:t>"</a:t>
                      </a:r>
                      <a:r>
                        <a:rPr lang="en-US" sz="900" b="0" i="0" dirty="0" err="1">
                          <a:effectLst/>
                          <a:latin typeface="Calibri" panose="020F0502020204030204" pitchFamily="34" charset="0"/>
                        </a:rPr>
                        <a:t>ChatGPT</a:t>
                      </a:r>
                      <a:r>
                        <a:rPr lang="en-US" sz="900" b="0" i="0" dirty="0">
                          <a:effectLst/>
                          <a:latin typeface="Calibri" panose="020F0502020204030204" pitchFamily="34" charset="0"/>
                        </a:rPr>
                        <a:t> gets hired at L3 when interviewed for a coding position"</a:t>
                      </a:r>
                      <a:endParaRPr lang="en-US" sz="900" b="0" dirty="0">
                        <a:effectLst/>
                        <a:latin typeface="Calibri" panose="020F0502020204030204" pitchFamily="34" charset="0"/>
                      </a:endParaRPr>
                    </a:p>
                  </a:txBody>
                  <a:tcPr marL="9355" marR="9355" marT="6237" marB="6237">
                    <a:lnL>
                      <a:noFill/>
                    </a:lnL>
                    <a:lnR>
                      <a:noFill/>
                    </a:lnR>
                    <a:lnT>
                      <a:noFill/>
                    </a:lnT>
                    <a:lnB>
                      <a:noFill/>
                    </a:lnB>
                    <a:solidFill>
                      <a:srgbClr val="FFFFFF"/>
                    </a:solidFill>
                  </a:tcPr>
                </a:tc>
                <a:extLst>
                  <a:ext uri="{0D108BD9-81ED-4DB2-BD59-A6C34878D82A}">
                    <a16:rowId xmlns:a16="http://schemas.microsoft.com/office/drawing/2014/main" val="1487211239"/>
                  </a:ext>
                </a:extLst>
              </a:tr>
              <a:tr h="682183">
                <a:tc>
                  <a:txBody>
                    <a:bodyPr/>
                    <a:lstStyle/>
                    <a:p>
                      <a:pPr rtl="0" fontAlgn="t"/>
                      <a:r>
                        <a:rPr lang="en-US" sz="1200" b="0">
                          <a:solidFill>
                            <a:srgbClr val="073763"/>
                          </a:solidFill>
                          <a:effectLst/>
                          <a:latin typeface="Calibri" panose="020F0502020204030204" pitchFamily="34" charset="0"/>
                        </a:rPr>
                        <a:t>Jurisprudence/</a:t>
                      </a:r>
                      <a:br>
                        <a:rPr lang="en-US" sz="1200" b="0">
                          <a:solidFill>
                            <a:srgbClr val="073763"/>
                          </a:solidFill>
                          <a:effectLst/>
                          <a:latin typeface="Calibri" panose="020F0502020204030204" pitchFamily="34" charset="0"/>
                        </a:rPr>
                      </a:br>
                      <a:r>
                        <a:rPr lang="en-US" sz="1200" b="0">
                          <a:solidFill>
                            <a:srgbClr val="073763"/>
                          </a:solidFill>
                          <a:effectLst/>
                          <a:latin typeface="Calibri" panose="020F0502020204030204" pitchFamily="34" charset="0"/>
                        </a:rPr>
                        <a:t>legal rulings</a:t>
                      </a:r>
                    </a:p>
                  </a:txBody>
                  <a:tcPr marL="9355" marR="9355" marT="6237" marB="6237">
                    <a:lnL>
                      <a:noFill/>
                    </a:lnL>
                    <a:lnR>
                      <a:noFill/>
                    </a:lnR>
                    <a:lnT>
                      <a:noFill/>
                    </a:lnT>
                    <a:lnB>
                      <a:noFill/>
                    </a:lnB>
                    <a:solidFill>
                      <a:srgbClr val="E8F0FE"/>
                    </a:solidFill>
                  </a:tcPr>
                </a:tc>
                <a:tc>
                  <a:txBody>
                    <a:bodyPr/>
                    <a:lstStyle/>
                    <a:p>
                      <a:pPr rtl="0" fontAlgn="t"/>
                      <a:r>
                        <a:rPr lang="en-US" sz="1200" b="1" dirty="0" err="1">
                          <a:solidFill>
                            <a:srgbClr val="073763"/>
                          </a:solidFill>
                          <a:effectLst/>
                          <a:latin typeface="Calibri" panose="020F0502020204030204" pitchFamily="34" charset="0"/>
                        </a:rPr>
                        <a:t>ChatGPT</a:t>
                      </a:r>
                      <a:r>
                        <a:rPr lang="en-US" sz="1200" b="1" dirty="0">
                          <a:solidFill>
                            <a:srgbClr val="073763"/>
                          </a:solidFill>
                          <a:effectLst/>
                          <a:latin typeface="Calibri" panose="020F0502020204030204" pitchFamily="34" charset="0"/>
                        </a:rPr>
                        <a:t> helps a judge with a verdict (Colombia).</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a:t>
                      </a:r>
                    </a:p>
                  </a:txBody>
                  <a:tcPr marL="9355" marR="9355" marT="6237" marB="6237">
                    <a:lnL>
                      <a:noFill/>
                    </a:lnL>
                    <a:lnR>
                      <a:noFill/>
                    </a:lnR>
                    <a:lnT>
                      <a:noFill/>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ChatGPT</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31/Jan/2023</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No</a:t>
                      </a:r>
                    </a:p>
                  </a:txBody>
                  <a:tcPr marL="9355" marR="9355" marT="6237" marB="6237">
                    <a:lnL>
                      <a:noFill/>
                    </a:lnL>
                    <a:lnR>
                      <a:noFill/>
                    </a:lnR>
                    <a:lnT>
                      <a:noFill/>
                    </a:lnT>
                    <a:lnB>
                      <a:noFill/>
                    </a:lnB>
                    <a:solidFill>
                      <a:srgbClr val="E8F0FE"/>
                    </a:solidFill>
                  </a:tcPr>
                </a:tc>
                <a:tc>
                  <a:txBody>
                    <a:bodyPr/>
                    <a:lstStyle/>
                    <a:p>
                      <a:pPr algn="ctr" rtl="0" fontAlgn="t"/>
                      <a:r>
                        <a:rPr lang="en-US" sz="1200" b="0" u="sng">
                          <a:solidFill>
                            <a:srgbClr val="1155CC"/>
                          </a:solidFill>
                          <a:effectLst/>
                          <a:latin typeface="Calibri" panose="020F0502020204030204" pitchFamily="34" charset="0"/>
                          <a:hlinkClick r:id="rId6"/>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E8F0FE"/>
                    </a:solidFill>
                  </a:tcPr>
                </a:tc>
                <a:tc>
                  <a:txBody>
                    <a:bodyPr/>
                    <a:lstStyle/>
                    <a:p>
                      <a:pPr rtl="0" fontAlgn="t"/>
                      <a:r>
                        <a:rPr lang="en-US" sz="900" b="0" i="0" dirty="0">
                          <a:effectLst/>
                          <a:latin typeface="Calibri" panose="020F0502020204030204" pitchFamily="34" charset="0"/>
                        </a:rPr>
                        <a:t>English: </a:t>
                      </a:r>
                      <a:r>
                        <a:rPr lang="en-US" sz="900" b="0" i="0" u="sng" dirty="0">
                          <a:solidFill>
                            <a:srgbClr val="1155CC"/>
                          </a:solidFill>
                          <a:effectLst/>
                          <a:latin typeface="Calibri" panose="020F0502020204030204" pitchFamily="34" charset="0"/>
                          <a:hlinkClick r:id="rId6"/>
                        </a:rPr>
                        <a:t>https://interestingengineering.com/innovation/chatgpt-makes-humane-decision-columbia</a:t>
                      </a:r>
                      <a:br>
                        <a:rPr lang="en-US" sz="900" b="0" i="0" u="sng" dirty="0">
                          <a:solidFill>
                            <a:srgbClr val="1155CC"/>
                          </a:solidFill>
                          <a:effectLst/>
                          <a:latin typeface="Calibri" panose="020F0502020204030204" pitchFamily="34" charset="0"/>
                        </a:rPr>
                      </a:br>
                      <a:r>
                        <a:rPr lang="en-US" sz="900" b="0" i="0" dirty="0">
                          <a:effectLst/>
                          <a:latin typeface="Calibri" panose="020F0502020204030204" pitchFamily="34" charset="0"/>
                        </a:rPr>
                        <a:t>Spanish: </a:t>
                      </a:r>
                      <a:r>
                        <a:rPr lang="en-US" sz="900" b="0" i="0" u="sng" dirty="0">
                          <a:solidFill>
                            <a:srgbClr val="1155CC"/>
                          </a:solidFill>
                          <a:effectLst/>
                          <a:latin typeface="Calibri" panose="020F0502020204030204" pitchFamily="34" charset="0"/>
                          <a:hlinkClick r:id="rId7"/>
                        </a:rPr>
                        <a:t>https://www.bluradio.com/judicial/sentencia-la-tome-yo-chatgpt-respaldo-argumentacion-juez-de-cartagena-uso-inteligencia-artificial-pr30</a:t>
                      </a:r>
                      <a:r>
                        <a:rPr lang="en-US" sz="900" b="0" i="0" dirty="0">
                          <a:effectLst/>
                          <a:latin typeface="Calibri" panose="020F0502020204030204" pitchFamily="34" charset="0"/>
                        </a:rPr>
                        <a:t> </a:t>
                      </a:r>
                      <a:br>
                        <a:rPr lang="en-US" sz="900" b="0" i="0" dirty="0">
                          <a:effectLst/>
                          <a:latin typeface="Calibri" panose="020F0502020204030204" pitchFamily="34" charset="0"/>
                        </a:rPr>
                      </a:br>
                      <a:r>
                        <a:rPr lang="en-US" sz="900" b="0" i="0" dirty="0">
                          <a:effectLst/>
                          <a:latin typeface="Calibri" panose="020F0502020204030204" pitchFamily="34" charset="0"/>
                        </a:rPr>
                        <a:t>"On January 31, the first labor court of Cartagena resolved a guardianship action with the help of the famous artificial intelligence known as </a:t>
                      </a:r>
                      <a:r>
                        <a:rPr lang="en-US" sz="900" b="0" i="0" dirty="0" err="1">
                          <a:effectLst/>
                          <a:latin typeface="Calibri" panose="020F0502020204030204" pitchFamily="34" charset="0"/>
                        </a:rPr>
                        <a:t>ChatGPT</a:t>
                      </a:r>
                      <a:r>
                        <a:rPr lang="en-US" sz="900" b="0" i="0" dirty="0">
                          <a:effectLst/>
                          <a:latin typeface="Calibri" panose="020F0502020204030204" pitchFamily="34" charset="0"/>
                        </a:rPr>
                        <a:t>, arguing that it applied Law 2213 of 2022, which says that in certain cases these virtual tools can be used."</a:t>
                      </a:r>
                      <a:endParaRPr lang="en-US" sz="900" b="0" dirty="0">
                        <a:effectLst/>
                        <a:latin typeface="Calibri" panose="020F0502020204030204" pitchFamily="34" charset="0"/>
                      </a:endParaRPr>
                    </a:p>
                  </a:txBody>
                  <a:tcPr marL="9355" marR="9355" marT="6237" marB="6237">
                    <a:lnL>
                      <a:noFill/>
                    </a:lnL>
                    <a:lnR>
                      <a:noFill/>
                    </a:lnR>
                    <a:lnT>
                      <a:noFill/>
                    </a:lnT>
                    <a:lnB>
                      <a:noFill/>
                    </a:lnB>
                    <a:solidFill>
                      <a:srgbClr val="E8F0FE"/>
                    </a:solidFill>
                  </a:tcPr>
                </a:tc>
                <a:extLst>
                  <a:ext uri="{0D108BD9-81ED-4DB2-BD59-A6C34878D82A}">
                    <a16:rowId xmlns:a16="http://schemas.microsoft.com/office/drawing/2014/main" val="1166962964"/>
                  </a:ext>
                </a:extLst>
              </a:tr>
              <a:tr h="248464">
                <a:tc>
                  <a:txBody>
                    <a:bodyPr/>
                    <a:lstStyle/>
                    <a:p>
                      <a:pPr rtl="0" fontAlgn="t"/>
                      <a:r>
                        <a:rPr lang="en-US" sz="1200" b="0">
                          <a:solidFill>
                            <a:srgbClr val="073763"/>
                          </a:solidFill>
                          <a:effectLst/>
                          <a:latin typeface="Calibri" panose="020F0502020204030204" pitchFamily="34" charset="0"/>
                        </a:rPr>
                        <a:t>Politics</a:t>
                      </a:r>
                    </a:p>
                  </a:txBody>
                  <a:tcPr marL="9355" marR="9355" marT="6237" marB="6237">
                    <a:lnL>
                      <a:noFill/>
                    </a:lnL>
                    <a:lnR>
                      <a:noFill/>
                    </a:lnR>
                    <a:lnT>
                      <a:noFill/>
                    </a:lnT>
                    <a:lnB>
                      <a:noFill/>
                    </a:lnB>
                    <a:solidFill>
                      <a:srgbClr val="FFFFFF"/>
                    </a:solidFill>
                  </a:tcPr>
                </a:tc>
                <a:tc>
                  <a:txBody>
                    <a:bodyPr/>
                    <a:lstStyle/>
                    <a:p>
                      <a:pPr rtl="0" fontAlgn="t"/>
                      <a:r>
                        <a:rPr lang="en-US" sz="1200" b="1">
                          <a:solidFill>
                            <a:srgbClr val="073763"/>
                          </a:solidFill>
                          <a:effectLst/>
                          <a:latin typeface="Calibri" panose="020F0502020204030204" pitchFamily="34" charset="0"/>
                        </a:rPr>
                        <a:t>ChatGPT writes several Bills (USA).</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a:t>
                      </a: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ChatGPT</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26/Jan/2023</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algn="ctr" rtl="0" fontAlgn="t"/>
                      <a:r>
                        <a:rPr lang="en-US" sz="1200" b="0" u="sng">
                          <a:solidFill>
                            <a:srgbClr val="1155CC"/>
                          </a:solidFill>
                          <a:effectLst/>
                          <a:latin typeface="Calibri" panose="020F0502020204030204" pitchFamily="34" charset="0"/>
                          <a:hlinkClick r:id="rId8"/>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FFFFFF"/>
                    </a:solidFill>
                  </a:tcPr>
                </a:tc>
                <a:tc>
                  <a:txBody>
                    <a:bodyPr/>
                    <a:lstStyle/>
                    <a:p>
                      <a:pPr rtl="0" fontAlgn="t"/>
                      <a:r>
                        <a:rPr lang="en-US" sz="900" b="0" i="0">
                          <a:effectLst/>
                          <a:latin typeface="Calibri" panose="020F0502020204030204" pitchFamily="34" charset="0"/>
                        </a:rPr>
                        <a:t>Regulate ChatGPT: </a:t>
                      </a:r>
                      <a:r>
                        <a:rPr lang="en-US" sz="900" b="0" i="0" u="sng">
                          <a:solidFill>
                            <a:srgbClr val="1155CC"/>
                          </a:solidFill>
                          <a:effectLst/>
                          <a:latin typeface="Calibri" panose="020F0502020204030204" pitchFamily="34" charset="0"/>
                          <a:hlinkClick r:id="rId8"/>
                        </a:rPr>
                        <a:t>https://malegislature.gov/Bills/193/SD1827</a:t>
                      </a:r>
                      <a:r>
                        <a:rPr lang="en-US" sz="900" b="0" i="0">
                          <a:effectLst/>
                          <a:latin typeface="Calibri" panose="020F0502020204030204" pitchFamily="34" charset="0"/>
                        </a:rPr>
                        <a:t> </a:t>
                      </a:r>
                      <a:br>
                        <a:rPr lang="en-US" sz="900" b="0" i="0">
                          <a:effectLst/>
                          <a:latin typeface="Calibri" panose="020F0502020204030204" pitchFamily="34" charset="0"/>
                        </a:rPr>
                      </a:br>
                      <a:r>
                        <a:rPr lang="en-US" sz="900" b="0" i="0">
                          <a:effectLst/>
                          <a:latin typeface="Calibri" panose="020F0502020204030204" pitchFamily="34" charset="0"/>
                        </a:rPr>
                        <a:t>Mental health &amp; ChatGPT:</a:t>
                      </a:r>
                      <a:r>
                        <a:rPr lang="en-US" sz="900" b="0" i="0">
                          <a:effectLst/>
                          <a:latin typeface="Calibri" panose="020F0502020204030204" pitchFamily="34" charset="0"/>
                          <a:hlinkClick r:id="rId9"/>
                        </a:rPr>
                        <a:t> </a:t>
                      </a:r>
                      <a:r>
                        <a:rPr lang="en-US" sz="900" b="0" i="0" u="sng">
                          <a:solidFill>
                            <a:srgbClr val="1155CC"/>
                          </a:solidFill>
                          <a:effectLst/>
                          <a:latin typeface="Calibri" panose="020F0502020204030204" pitchFamily="34" charset="0"/>
                          <a:hlinkClick r:id="rId9"/>
                        </a:rPr>
                        <a:t>https://malegislature.gov/Bills/193/HD67</a:t>
                      </a:r>
                      <a:r>
                        <a:rPr lang="en-US" sz="900" b="0" i="0" u="sng">
                          <a:solidFill>
                            <a:srgbClr val="1155CC"/>
                          </a:solidFill>
                          <a:effectLst/>
                          <a:latin typeface="Calibri" panose="020F0502020204030204" pitchFamily="34" charset="0"/>
                        </a:rPr>
                        <a:t>6</a:t>
                      </a:r>
                      <a:endParaRPr lang="en-US" sz="900" b="0">
                        <a:effectLst/>
                        <a:latin typeface="Calibri" panose="020F0502020204030204" pitchFamily="34" charset="0"/>
                      </a:endParaRPr>
                    </a:p>
                  </a:txBody>
                  <a:tcPr marL="9355" marR="9355" marT="6237" marB="6237">
                    <a:lnL>
                      <a:noFill/>
                    </a:lnL>
                    <a:lnR>
                      <a:noFill/>
                    </a:lnR>
                    <a:lnT>
                      <a:noFill/>
                    </a:lnT>
                    <a:lnB>
                      <a:noFill/>
                    </a:lnB>
                    <a:solidFill>
                      <a:srgbClr val="FFFFFF"/>
                    </a:solidFill>
                  </a:tcPr>
                </a:tc>
                <a:extLst>
                  <a:ext uri="{0D108BD9-81ED-4DB2-BD59-A6C34878D82A}">
                    <a16:rowId xmlns:a16="http://schemas.microsoft.com/office/drawing/2014/main" val="467297822"/>
                  </a:ext>
                </a:extLst>
              </a:tr>
              <a:tr h="237971">
                <a:tc>
                  <a:txBody>
                    <a:bodyPr/>
                    <a:lstStyle/>
                    <a:p>
                      <a:pPr rtl="0" fontAlgn="t"/>
                      <a:r>
                        <a:rPr lang="en-US" sz="1200" b="0">
                          <a:solidFill>
                            <a:srgbClr val="073763"/>
                          </a:solidFill>
                          <a:effectLst/>
                          <a:latin typeface="Calibri" panose="020F0502020204030204" pitchFamily="34" charset="0"/>
                        </a:rPr>
                        <a:t>MBA</a:t>
                      </a:r>
                    </a:p>
                  </a:txBody>
                  <a:tcPr marL="9355" marR="9355" marT="6237" marB="6237">
                    <a:lnL>
                      <a:noFill/>
                    </a:lnL>
                    <a:lnR>
                      <a:noFill/>
                    </a:lnR>
                    <a:lnT>
                      <a:noFill/>
                    </a:lnT>
                    <a:lnB>
                      <a:noFill/>
                    </a:lnB>
                    <a:solidFill>
                      <a:srgbClr val="E8F0FE"/>
                    </a:solidFill>
                  </a:tcPr>
                </a:tc>
                <a:tc>
                  <a:txBody>
                    <a:bodyPr/>
                    <a:lstStyle/>
                    <a:p>
                      <a:pPr rtl="0" fontAlgn="t"/>
                      <a:r>
                        <a:rPr lang="en-US" sz="1200" b="1">
                          <a:solidFill>
                            <a:srgbClr val="073763"/>
                          </a:solidFill>
                          <a:effectLst/>
                          <a:latin typeface="Calibri" panose="020F0502020204030204" pitchFamily="34" charset="0"/>
                        </a:rPr>
                        <a:t>ChatGPT would pass an MBA degree exam at Wharton (UPenn).</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B/B-</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ChatGPT</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22/Jan/2023</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E8F0FE"/>
                    </a:solidFill>
                  </a:tcPr>
                </a:tc>
                <a:tc>
                  <a:txBody>
                    <a:bodyPr/>
                    <a:lstStyle/>
                    <a:p>
                      <a:pPr algn="ctr" rtl="0" fontAlgn="t"/>
                      <a:r>
                        <a:rPr lang="en-US" sz="1200" b="0" u="sng">
                          <a:solidFill>
                            <a:srgbClr val="1155CC"/>
                          </a:solidFill>
                          <a:effectLst/>
                          <a:latin typeface="Calibri" panose="020F0502020204030204" pitchFamily="34" charset="0"/>
                          <a:hlinkClick r:id="rId10"/>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E8F0FE"/>
                    </a:solidFill>
                  </a:tcPr>
                </a:tc>
                <a:tc>
                  <a:txBody>
                    <a:bodyPr/>
                    <a:lstStyle/>
                    <a:p>
                      <a:pPr rtl="0" fontAlgn="t"/>
                      <a:r>
                        <a:rPr lang="en-US" sz="900" b="0" dirty="0">
                          <a:solidFill>
                            <a:srgbClr val="073763"/>
                          </a:solidFill>
                          <a:effectLst/>
                          <a:latin typeface="Calibri" panose="020F0502020204030204" pitchFamily="34" charset="0"/>
                        </a:rPr>
                        <a:t>"Considering this performance, </a:t>
                      </a:r>
                      <a:r>
                        <a:rPr lang="en-US" sz="900" b="0" dirty="0" err="1">
                          <a:solidFill>
                            <a:srgbClr val="073763"/>
                          </a:solidFill>
                          <a:effectLst/>
                          <a:latin typeface="Calibri" panose="020F0502020204030204" pitchFamily="34" charset="0"/>
                        </a:rPr>
                        <a:t>ChatGPT</a:t>
                      </a:r>
                      <a:r>
                        <a:rPr lang="en-US" sz="900" b="0" dirty="0">
                          <a:solidFill>
                            <a:srgbClr val="073763"/>
                          </a:solidFill>
                          <a:effectLst/>
                          <a:latin typeface="Calibri" panose="020F0502020204030204" pitchFamily="34" charset="0"/>
                        </a:rPr>
                        <a:t> would have received a B to B- grade on the exam."</a:t>
                      </a:r>
                    </a:p>
                  </a:txBody>
                  <a:tcPr marL="9355" marR="9355" marT="6237" marB="6237">
                    <a:lnL>
                      <a:noFill/>
                    </a:lnL>
                    <a:lnR>
                      <a:noFill/>
                    </a:lnR>
                    <a:lnT>
                      <a:noFill/>
                    </a:lnT>
                    <a:lnB>
                      <a:noFill/>
                    </a:lnB>
                    <a:solidFill>
                      <a:srgbClr val="E8F0FE"/>
                    </a:solidFill>
                  </a:tcPr>
                </a:tc>
                <a:extLst>
                  <a:ext uri="{0D108BD9-81ED-4DB2-BD59-A6C34878D82A}">
                    <a16:rowId xmlns:a16="http://schemas.microsoft.com/office/drawing/2014/main" val="1878144663"/>
                  </a:ext>
                </a:extLst>
              </a:tr>
              <a:tr h="237971">
                <a:tc>
                  <a:txBody>
                    <a:bodyPr/>
                    <a:lstStyle/>
                    <a:p>
                      <a:pPr rtl="0" fontAlgn="t"/>
                      <a:r>
                        <a:rPr lang="en-US" sz="1200" b="0">
                          <a:solidFill>
                            <a:srgbClr val="073763"/>
                          </a:solidFill>
                          <a:effectLst/>
                          <a:latin typeface="Calibri" panose="020F0502020204030204" pitchFamily="34" charset="0"/>
                        </a:rPr>
                        <a:t>Accounting</a:t>
                      </a:r>
                    </a:p>
                  </a:txBody>
                  <a:tcPr marL="9355" marR="9355" marT="6237" marB="6237">
                    <a:lnL>
                      <a:noFill/>
                    </a:lnL>
                    <a:lnR>
                      <a:noFill/>
                    </a:lnR>
                    <a:lnT>
                      <a:noFill/>
                    </a:lnT>
                    <a:lnB>
                      <a:noFill/>
                    </a:lnB>
                    <a:solidFill>
                      <a:srgbClr val="FFFFFF"/>
                    </a:solidFill>
                  </a:tcPr>
                </a:tc>
                <a:tc>
                  <a:txBody>
                    <a:bodyPr/>
                    <a:lstStyle/>
                    <a:p>
                      <a:pPr rtl="0" fontAlgn="t"/>
                      <a:r>
                        <a:rPr lang="en-US" sz="1200" b="1">
                          <a:solidFill>
                            <a:srgbClr val="073763"/>
                          </a:solidFill>
                          <a:effectLst/>
                          <a:latin typeface="Calibri" panose="020F0502020204030204" pitchFamily="34" charset="0"/>
                        </a:rPr>
                        <a:t>GPT-3.5 would pass the US CPA exam.</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57.6%</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text-davinci-003</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11/Jan/2023</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algn="ctr" rtl="0" fontAlgn="t"/>
                      <a:r>
                        <a:rPr lang="en-US" sz="1200" b="0" u="sng">
                          <a:solidFill>
                            <a:srgbClr val="1155CC"/>
                          </a:solidFill>
                          <a:effectLst/>
                          <a:latin typeface="Calibri" panose="020F0502020204030204" pitchFamily="34" charset="0"/>
                          <a:hlinkClick r:id="rId11"/>
                        </a:rPr>
                        <a:t>🔗</a:t>
                      </a:r>
                      <a:endParaRPr lang="en-US" sz="1200" b="0" u="sng">
                        <a:solidFill>
                          <a:srgbClr val="1155CC"/>
                        </a:solidFill>
                        <a:effectLst/>
                        <a:latin typeface="Calibri" panose="020F0502020204030204" pitchFamily="34" charset="0"/>
                      </a:endParaRPr>
                    </a:p>
                  </a:txBody>
                  <a:tcPr marL="9355" marR="9355" marT="6237" marB="6237">
                    <a:lnL>
                      <a:noFill/>
                    </a:lnL>
                    <a:lnR>
                      <a:noFill/>
                    </a:lnR>
                    <a:lnT>
                      <a:noFill/>
                    </a:lnT>
                    <a:lnB>
                      <a:noFill/>
                    </a:lnB>
                    <a:solidFill>
                      <a:srgbClr val="FFFFFF"/>
                    </a:solidFill>
                  </a:tcPr>
                </a:tc>
                <a:tc>
                  <a:txBody>
                    <a:bodyPr/>
                    <a:lstStyle/>
                    <a:p>
                      <a:pPr rtl="0" fontAlgn="t"/>
                      <a:r>
                        <a:rPr lang="en-US" sz="900" b="0">
                          <a:solidFill>
                            <a:srgbClr val="073763"/>
                          </a:solidFill>
                          <a:effectLst/>
                          <a:latin typeface="Calibri" panose="020F0502020204030204" pitchFamily="34" charset="0"/>
                        </a:rPr>
                        <a:t>"the model answers 57.6% of questions correctly"</a:t>
                      </a:r>
                    </a:p>
                  </a:txBody>
                  <a:tcPr marL="9355" marR="9355" marT="6237" marB="6237">
                    <a:lnL>
                      <a:noFill/>
                    </a:lnL>
                    <a:lnR>
                      <a:noFill/>
                    </a:lnR>
                    <a:lnT>
                      <a:noFill/>
                    </a:lnT>
                    <a:lnB>
                      <a:noFill/>
                    </a:lnB>
                    <a:solidFill>
                      <a:srgbClr val="FFFFFF"/>
                    </a:solidFill>
                  </a:tcPr>
                </a:tc>
                <a:extLst>
                  <a:ext uri="{0D108BD9-81ED-4DB2-BD59-A6C34878D82A}">
                    <a16:rowId xmlns:a16="http://schemas.microsoft.com/office/drawing/2014/main" val="3744248940"/>
                  </a:ext>
                </a:extLst>
              </a:tr>
              <a:tr h="237971">
                <a:tc>
                  <a:txBody>
                    <a:bodyPr/>
                    <a:lstStyle/>
                    <a:p>
                      <a:pPr rtl="0" fontAlgn="t"/>
                      <a:r>
                        <a:rPr lang="en-US" sz="1200" b="0">
                          <a:solidFill>
                            <a:srgbClr val="073763"/>
                          </a:solidFill>
                          <a:effectLst/>
                          <a:latin typeface="Calibri" panose="020F0502020204030204" pitchFamily="34" charset="0"/>
                        </a:rPr>
                        <a:t>Legal</a:t>
                      </a:r>
                    </a:p>
                  </a:txBody>
                  <a:tcPr marL="9355" marR="9355" marT="6237" marB="6237">
                    <a:lnL>
                      <a:noFill/>
                    </a:lnL>
                    <a:lnR>
                      <a:noFill/>
                    </a:lnR>
                    <a:lnT>
                      <a:noFill/>
                    </a:lnT>
                    <a:lnB>
                      <a:noFill/>
                    </a:lnB>
                    <a:solidFill>
                      <a:srgbClr val="E8F0FE"/>
                    </a:solidFill>
                  </a:tcPr>
                </a:tc>
                <a:tc>
                  <a:txBody>
                    <a:bodyPr/>
                    <a:lstStyle/>
                    <a:p>
                      <a:pPr rtl="0" fontAlgn="t"/>
                      <a:r>
                        <a:rPr lang="en-US" sz="1200" b="1">
                          <a:solidFill>
                            <a:srgbClr val="073763"/>
                          </a:solidFill>
                          <a:effectLst/>
                          <a:latin typeface="Calibri" panose="020F0502020204030204" pitchFamily="34" charset="0"/>
                        </a:rPr>
                        <a:t>GPT-3.5 would pass the bar in the US.</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50.3%</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E8F0FE"/>
                    </a:solidFill>
                  </a:tcPr>
                </a:tc>
                <a:tc>
                  <a:txBody>
                    <a:bodyPr/>
                    <a:lstStyle/>
                    <a:p>
                      <a:pPr rtl="0" fontAlgn="t"/>
                      <a:r>
                        <a:rPr lang="en-US" sz="1200" b="0">
                          <a:solidFill>
                            <a:srgbClr val="073763"/>
                          </a:solidFill>
                          <a:effectLst/>
                          <a:latin typeface="Calibri" panose="020F0502020204030204" pitchFamily="34" charset="0"/>
                        </a:rPr>
                        <a:t>text-davinci-003</a:t>
                      </a:r>
                    </a:p>
                  </a:txBody>
                  <a:tcPr marL="9355" marR="9355" marT="6237" marB="6237">
                    <a:lnL>
                      <a:noFill/>
                    </a:lnL>
                    <a:lnR>
                      <a:noFill/>
                    </a:lnR>
                    <a:lnT>
                      <a:noFill/>
                    </a:lnT>
                    <a:lnB>
                      <a:noFill/>
                    </a:lnB>
                    <a:solidFill>
                      <a:srgbClr val="E8F0FE"/>
                    </a:solidFill>
                  </a:tcPr>
                </a:tc>
                <a:tc>
                  <a:txBody>
                    <a:bodyPr/>
                    <a:lstStyle/>
                    <a:p>
                      <a:pPr algn="r" rtl="0" fontAlgn="t"/>
                      <a:r>
                        <a:rPr lang="en-US" sz="1200" b="0">
                          <a:solidFill>
                            <a:srgbClr val="073763"/>
                          </a:solidFill>
                          <a:effectLst/>
                          <a:latin typeface="Calibri" panose="020F0502020204030204" pitchFamily="34" charset="0"/>
                        </a:rPr>
                        <a:t>29/Dec/2022</a:t>
                      </a:r>
                    </a:p>
                  </a:txBody>
                  <a:tcPr marL="9355" marR="9355" marT="6237" marB="6237">
                    <a:lnL>
                      <a:noFill/>
                    </a:lnL>
                    <a:lnR>
                      <a:noFill/>
                    </a:lnR>
                    <a:lnT>
                      <a:noFill/>
                    </a:lnT>
                    <a:lnB>
                      <a:noFill/>
                    </a:lnB>
                    <a:solidFill>
                      <a:srgbClr val="E8F0FE"/>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E8F0FE"/>
                    </a:solidFill>
                  </a:tcPr>
                </a:tc>
                <a:tc>
                  <a:txBody>
                    <a:bodyPr/>
                    <a:lstStyle/>
                    <a:p>
                      <a:pPr algn="ctr" rtl="0" fontAlgn="t"/>
                      <a:r>
                        <a:rPr lang="en-US" sz="1200" b="0" u="sng">
                          <a:solidFill>
                            <a:srgbClr val="073763"/>
                          </a:solidFill>
                          <a:effectLst/>
                          <a:latin typeface="Calibri" panose="020F0502020204030204" pitchFamily="34" charset="0"/>
                          <a:hlinkClick r:id="rId12"/>
                        </a:rPr>
                        <a:t>🔗</a:t>
                      </a:r>
                      <a:endParaRPr lang="en-US" sz="1200" b="0" u="sng">
                        <a:solidFill>
                          <a:srgbClr val="073763"/>
                        </a:solidFill>
                        <a:effectLst/>
                        <a:latin typeface="Calibri" panose="020F0502020204030204" pitchFamily="34" charset="0"/>
                      </a:endParaRPr>
                    </a:p>
                  </a:txBody>
                  <a:tcPr marL="9355" marR="9355" marT="6237" marB="6237">
                    <a:lnL>
                      <a:noFill/>
                    </a:lnL>
                    <a:lnR>
                      <a:noFill/>
                    </a:lnR>
                    <a:lnT>
                      <a:noFill/>
                    </a:lnT>
                    <a:lnB>
                      <a:noFill/>
                    </a:lnB>
                    <a:solidFill>
                      <a:srgbClr val="E8F0FE"/>
                    </a:solidFill>
                  </a:tcPr>
                </a:tc>
                <a:tc>
                  <a:txBody>
                    <a:bodyPr/>
                    <a:lstStyle/>
                    <a:p>
                      <a:pPr rtl="0" fontAlgn="t"/>
                      <a:r>
                        <a:rPr lang="en-US" sz="900" b="0" dirty="0">
                          <a:solidFill>
                            <a:srgbClr val="073763"/>
                          </a:solidFill>
                          <a:effectLst/>
                          <a:latin typeface="Calibri" panose="020F0502020204030204" pitchFamily="34" charset="0"/>
                        </a:rPr>
                        <a:t>"GPT-3.5 achieves a headline correct rate of 50.3% on a complete NCBE MBE practice exam"</a:t>
                      </a:r>
                    </a:p>
                  </a:txBody>
                  <a:tcPr marL="9355" marR="9355" marT="6237" marB="6237">
                    <a:lnL>
                      <a:noFill/>
                    </a:lnL>
                    <a:lnR>
                      <a:noFill/>
                    </a:lnR>
                    <a:lnT>
                      <a:noFill/>
                    </a:lnT>
                    <a:lnB>
                      <a:noFill/>
                    </a:lnB>
                    <a:solidFill>
                      <a:srgbClr val="E8F0FE"/>
                    </a:solidFill>
                  </a:tcPr>
                </a:tc>
                <a:extLst>
                  <a:ext uri="{0D108BD9-81ED-4DB2-BD59-A6C34878D82A}">
                    <a16:rowId xmlns:a16="http://schemas.microsoft.com/office/drawing/2014/main" val="3191506993"/>
                  </a:ext>
                </a:extLst>
              </a:tr>
              <a:tr h="349024">
                <a:tc>
                  <a:txBody>
                    <a:bodyPr/>
                    <a:lstStyle/>
                    <a:p>
                      <a:pPr rtl="0" fontAlgn="t"/>
                      <a:r>
                        <a:rPr lang="en-US" sz="1200" b="0">
                          <a:solidFill>
                            <a:srgbClr val="073763"/>
                          </a:solidFill>
                          <a:effectLst/>
                          <a:latin typeface="Calibri" panose="020F0502020204030204" pitchFamily="34" charset="0"/>
                        </a:rPr>
                        <a:t>Medical</a:t>
                      </a:r>
                    </a:p>
                  </a:txBody>
                  <a:tcPr marL="9355" marR="9355" marT="6237" marB="6237">
                    <a:lnL>
                      <a:noFill/>
                    </a:lnL>
                    <a:lnR>
                      <a:noFill/>
                    </a:lnR>
                    <a:lnT>
                      <a:noFill/>
                    </a:lnT>
                    <a:lnB>
                      <a:noFill/>
                    </a:lnB>
                    <a:solidFill>
                      <a:srgbClr val="FFFFFF"/>
                    </a:solidFill>
                  </a:tcPr>
                </a:tc>
                <a:tc>
                  <a:txBody>
                    <a:bodyPr/>
                    <a:lstStyle/>
                    <a:p>
                      <a:pPr rtl="0" fontAlgn="t"/>
                      <a:r>
                        <a:rPr lang="en-US" sz="1200" b="1">
                          <a:solidFill>
                            <a:srgbClr val="073763"/>
                          </a:solidFill>
                          <a:effectLst/>
                          <a:latin typeface="Calibri" panose="020F0502020204030204" pitchFamily="34" charset="0"/>
                        </a:rPr>
                        <a:t>ChatGPT would pass the United States Medical Licensing Exam (USMLE).</a:t>
                      </a: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&gt;60%</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rtl="0" fontAlgn="t"/>
                      <a:r>
                        <a:rPr lang="en-US" sz="1200" b="0">
                          <a:solidFill>
                            <a:srgbClr val="073763"/>
                          </a:solidFill>
                          <a:effectLst/>
                          <a:latin typeface="Calibri" panose="020F0502020204030204" pitchFamily="34" charset="0"/>
                        </a:rPr>
                        <a:t>ChatGPT</a:t>
                      </a:r>
                    </a:p>
                  </a:txBody>
                  <a:tcPr marL="9355" marR="9355" marT="6237" marB="6237">
                    <a:lnL>
                      <a:noFill/>
                    </a:lnL>
                    <a:lnR>
                      <a:noFill/>
                    </a:lnR>
                    <a:lnT>
                      <a:noFill/>
                    </a:lnT>
                    <a:lnB>
                      <a:noFill/>
                    </a:lnB>
                    <a:solidFill>
                      <a:srgbClr val="FFFFFF"/>
                    </a:solidFill>
                  </a:tcPr>
                </a:tc>
                <a:tc>
                  <a:txBody>
                    <a:bodyPr/>
                    <a:lstStyle/>
                    <a:p>
                      <a:pPr algn="r" rtl="0" fontAlgn="t"/>
                      <a:r>
                        <a:rPr lang="en-US" sz="1200" b="0">
                          <a:solidFill>
                            <a:srgbClr val="073763"/>
                          </a:solidFill>
                          <a:effectLst/>
                          <a:latin typeface="Calibri" panose="020F0502020204030204" pitchFamily="34" charset="0"/>
                        </a:rPr>
                        <a:t>20/Dec/2022</a:t>
                      </a:r>
                    </a:p>
                  </a:txBody>
                  <a:tcPr marL="9355" marR="9355" marT="6237" marB="6237">
                    <a:lnL>
                      <a:noFill/>
                    </a:lnL>
                    <a:lnR>
                      <a:noFill/>
                    </a:lnR>
                    <a:lnT>
                      <a:noFill/>
                    </a:lnT>
                    <a:lnB>
                      <a:noFill/>
                    </a:lnB>
                    <a:solidFill>
                      <a:srgbClr val="FFFFFF"/>
                    </a:solidFill>
                  </a:tcPr>
                </a:tc>
                <a:tc>
                  <a:txBody>
                    <a:bodyPr/>
                    <a:lstStyle/>
                    <a:p>
                      <a:pPr algn="ctr" rtl="0" fontAlgn="t"/>
                      <a:r>
                        <a:rPr lang="en-US" sz="1200" b="0">
                          <a:solidFill>
                            <a:srgbClr val="073763"/>
                          </a:solidFill>
                          <a:effectLst/>
                          <a:latin typeface="Calibri" panose="020F0502020204030204" pitchFamily="34" charset="0"/>
                        </a:rPr>
                        <a:t>Yes</a:t>
                      </a:r>
                    </a:p>
                  </a:txBody>
                  <a:tcPr marL="9355" marR="9355" marT="6237" marB="6237">
                    <a:lnL>
                      <a:noFill/>
                    </a:lnL>
                    <a:lnR>
                      <a:noFill/>
                    </a:lnR>
                    <a:lnT>
                      <a:noFill/>
                    </a:lnT>
                    <a:lnB>
                      <a:noFill/>
                    </a:lnB>
                    <a:solidFill>
                      <a:srgbClr val="FFFFFF"/>
                    </a:solidFill>
                  </a:tcPr>
                </a:tc>
                <a:tc>
                  <a:txBody>
                    <a:bodyPr/>
                    <a:lstStyle/>
                    <a:p>
                      <a:pPr algn="ctr" rtl="0" fontAlgn="t"/>
                      <a:r>
                        <a:rPr lang="en-US" sz="1200" b="0" u="sng">
                          <a:solidFill>
                            <a:srgbClr val="073763"/>
                          </a:solidFill>
                          <a:effectLst/>
                          <a:latin typeface="Calibri" panose="020F0502020204030204" pitchFamily="34" charset="0"/>
                          <a:hlinkClick r:id="rId13"/>
                        </a:rPr>
                        <a:t>🔗</a:t>
                      </a:r>
                      <a:endParaRPr lang="en-US" sz="1200" b="0" u="sng">
                        <a:solidFill>
                          <a:srgbClr val="073763"/>
                        </a:solidFill>
                        <a:effectLst/>
                        <a:latin typeface="Calibri" panose="020F0502020204030204" pitchFamily="34" charset="0"/>
                      </a:endParaRPr>
                    </a:p>
                  </a:txBody>
                  <a:tcPr marL="9355" marR="9355" marT="6237" marB="6237">
                    <a:lnL>
                      <a:noFill/>
                    </a:lnL>
                    <a:lnR>
                      <a:noFill/>
                    </a:lnR>
                    <a:lnT>
                      <a:noFill/>
                    </a:lnT>
                    <a:lnB>
                      <a:noFill/>
                    </a:lnB>
                    <a:solidFill>
                      <a:srgbClr val="FFFFFF"/>
                    </a:solidFill>
                  </a:tcPr>
                </a:tc>
                <a:tc>
                  <a:txBody>
                    <a:bodyPr/>
                    <a:lstStyle/>
                    <a:p>
                      <a:pPr rtl="0" fontAlgn="t"/>
                      <a:r>
                        <a:rPr lang="en-US" sz="900" b="0" dirty="0">
                          <a:solidFill>
                            <a:srgbClr val="073763"/>
                          </a:solidFill>
                          <a:effectLst/>
                          <a:latin typeface="Calibri" panose="020F0502020204030204" pitchFamily="34" charset="0"/>
                        </a:rPr>
                        <a:t>"</a:t>
                      </a:r>
                      <a:r>
                        <a:rPr lang="en-US" sz="900" b="0" dirty="0" err="1">
                          <a:solidFill>
                            <a:srgbClr val="073763"/>
                          </a:solidFill>
                          <a:effectLst/>
                          <a:latin typeface="Calibri" panose="020F0502020204030204" pitchFamily="34" charset="0"/>
                        </a:rPr>
                        <a:t>ChatGPT</a:t>
                      </a:r>
                      <a:r>
                        <a:rPr lang="en-US" sz="900" b="0" dirty="0">
                          <a:solidFill>
                            <a:srgbClr val="073763"/>
                          </a:solidFill>
                          <a:effectLst/>
                          <a:latin typeface="Calibri" panose="020F0502020204030204" pitchFamily="34" charset="0"/>
                        </a:rPr>
                        <a:t> performed at &gt;50% accuracy across all examinations, exceeding 60% in most analyses. The USMLE pass threshold, while varying by year, is approximately 60%. Therefore, </a:t>
                      </a:r>
                      <a:r>
                        <a:rPr lang="en-US" sz="900" b="0" dirty="0" err="1">
                          <a:solidFill>
                            <a:srgbClr val="073763"/>
                          </a:solidFill>
                          <a:effectLst/>
                          <a:latin typeface="Calibri" panose="020F0502020204030204" pitchFamily="34" charset="0"/>
                        </a:rPr>
                        <a:t>ChatGPT</a:t>
                      </a:r>
                      <a:r>
                        <a:rPr lang="en-US" sz="900" b="0" dirty="0">
                          <a:solidFill>
                            <a:srgbClr val="073763"/>
                          </a:solidFill>
                          <a:effectLst/>
                          <a:latin typeface="Calibri" panose="020F0502020204030204" pitchFamily="34" charset="0"/>
                        </a:rPr>
                        <a:t> is now comfortably within the passing range."</a:t>
                      </a:r>
                    </a:p>
                  </a:txBody>
                  <a:tcPr marL="9355" marR="9355" marT="6237" marB="6237">
                    <a:lnL>
                      <a:noFill/>
                    </a:lnL>
                    <a:lnR>
                      <a:noFill/>
                    </a:lnR>
                    <a:lnT>
                      <a:noFill/>
                    </a:lnT>
                    <a:lnB>
                      <a:noFill/>
                    </a:lnB>
                    <a:solidFill>
                      <a:srgbClr val="FFFFFF"/>
                    </a:solidFill>
                  </a:tcPr>
                </a:tc>
                <a:extLst>
                  <a:ext uri="{0D108BD9-81ED-4DB2-BD59-A6C34878D82A}">
                    <a16:rowId xmlns:a16="http://schemas.microsoft.com/office/drawing/2014/main" val="52450691"/>
                  </a:ext>
                </a:extLst>
              </a:tr>
            </a:tbl>
          </a:graphicData>
        </a:graphic>
      </p:graphicFrame>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8</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Achievements by </a:t>
            </a:r>
            <a:r>
              <a:rPr lang="en-US" sz="3200" dirty="0" err="1"/>
              <a:t>ChatGPT</a:t>
            </a:r>
            <a:endParaRPr lang="en-US" sz="3200" dirty="0"/>
          </a:p>
        </p:txBody>
      </p:sp>
      <p:sp>
        <p:nvSpPr>
          <p:cNvPr id="8" name="TextBox 7">
            <a:extLst>
              <a:ext uri="{FF2B5EF4-FFF2-40B4-BE49-F238E27FC236}">
                <a16:creationId xmlns:a16="http://schemas.microsoft.com/office/drawing/2014/main" id="{10F179E5-7FA1-6276-4891-4A3549D0F0BA}"/>
              </a:ext>
            </a:extLst>
          </p:cNvPr>
          <p:cNvSpPr txBox="1"/>
          <p:nvPr/>
        </p:nvSpPr>
        <p:spPr>
          <a:xfrm>
            <a:off x="152400" y="6041572"/>
            <a:ext cx="2690032" cy="307777"/>
          </a:xfrm>
          <a:prstGeom prst="rect">
            <a:avLst/>
          </a:prstGeom>
          <a:noFill/>
        </p:spPr>
        <p:txBody>
          <a:bodyPr wrap="none" rtlCol="0">
            <a:spAutoFit/>
          </a:bodyPr>
          <a:lstStyle/>
          <a:p>
            <a:r>
              <a:rPr lang="en-US" sz="1400" dirty="0"/>
              <a:t>* </a:t>
            </a:r>
            <a:r>
              <a:rPr lang="en-US" sz="1400" dirty="0">
                <a:hlinkClick r:id="rId14"/>
              </a:rPr>
              <a:t>Source for timeline spreadsheet</a:t>
            </a:r>
            <a:r>
              <a:rPr lang="en-US" sz="1400" dirty="0"/>
              <a:t>.</a:t>
            </a:r>
          </a:p>
        </p:txBody>
      </p:sp>
    </p:spTree>
    <p:extLst>
      <p:ext uri="{BB962C8B-B14F-4D97-AF65-F5344CB8AC3E}">
        <p14:creationId xmlns:p14="http://schemas.microsoft.com/office/powerpoint/2010/main" val="3068209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ChatGPT</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9</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What is a Language Model?</a:t>
            </a:r>
          </a:p>
        </p:txBody>
      </p:sp>
      <p:sp>
        <p:nvSpPr>
          <p:cNvPr id="5" name="TextBox 4">
            <a:extLst>
              <a:ext uri="{FF2B5EF4-FFF2-40B4-BE49-F238E27FC236}">
                <a16:creationId xmlns:a16="http://schemas.microsoft.com/office/drawing/2014/main" id="{3B85BC8D-9EF2-1D5E-5B13-EADB469A05AE}"/>
              </a:ext>
            </a:extLst>
          </p:cNvPr>
          <p:cNvSpPr txBox="1"/>
          <p:nvPr/>
        </p:nvSpPr>
        <p:spPr>
          <a:xfrm>
            <a:off x="544286" y="1121229"/>
            <a:ext cx="11255617" cy="3970318"/>
          </a:xfrm>
          <a:prstGeom prst="rect">
            <a:avLst/>
          </a:prstGeom>
          <a:noFill/>
        </p:spPr>
        <p:txBody>
          <a:bodyPr wrap="square" rtlCol="0">
            <a:spAutoFit/>
          </a:bodyPr>
          <a:lstStyle/>
          <a:p>
            <a:pPr marL="342900" indent="-342900" algn="just">
              <a:buFont typeface="Arial" panose="020B0604020202020204" pitchFamily="34" charset="0"/>
              <a:buChar char="•"/>
            </a:pPr>
            <a:r>
              <a:rPr lang="en-US" b="1" dirty="0"/>
              <a:t>Probability distribution over strings of text</a:t>
            </a:r>
          </a:p>
          <a:p>
            <a:pPr algn="just"/>
            <a:endParaRPr lang="en-US" b="1" dirty="0"/>
          </a:p>
          <a:p>
            <a:pPr marL="800100" lvl="1" indent="-342900" algn="just">
              <a:buFont typeface="Arial" panose="020B0604020202020204" pitchFamily="34" charset="0"/>
              <a:buChar char="•"/>
            </a:pPr>
            <a:r>
              <a:rPr lang="en-US" dirty="0"/>
              <a:t>How likely is a given string (observation) in a given “language”</a:t>
            </a:r>
          </a:p>
          <a:p>
            <a:pPr marL="800100" lvl="1" indent="-342900" algn="just">
              <a:buFont typeface="Arial" panose="020B0604020202020204" pitchFamily="34" charset="0"/>
              <a:buChar char="•"/>
            </a:pPr>
            <a:r>
              <a:rPr lang="en-US" dirty="0"/>
              <a:t>For example, consider probabilities  for the following four strings</a:t>
            </a:r>
          </a:p>
          <a:p>
            <a:pPr marL="800100" lvl="1" indent="-342900" algn="just">
              <a:buFont typeface="Arial" panose="020B0604020202020204" pitchFamily="34" charset="0"/>
              <a:buChar char="•"/>
            </a:pPr>
            <a:r>
              <a:rPr lang="en-US" dirty="0"/>
              <a:t>English: P1 &gt; P2 &gt; P3 &gt; P4</a:t>
            </a:r>
          </a:p>
          <a:p>
            <a:pPr lvl="1" algn="just"/>
            <a:endParaRPr lang="en-US" dirty="0"/>
          </a:p>
          <a:p>
            <a:pPr lvl="1" algn="just"/>
            <a:r>
              <a:rPr lang="en-US" dirty="0">
                <a:solidFill>
                  <a:srgbClr val="FF0000"/>
                </a:solidFill>
              </a:rPr>
              <a:t>P1 = P(“a quick brown dog”)</a:t>
            </a:r>
          </a:p>
          <a:p>
            <a:pPr lvl="1" algn="just"/>
            <a:r>
              <a:rPr lang="en-US" dirty="0">
                <a:solidFill>
                  <a:srgbClr val="FF0000"/>
                </a:solidFill>
              </a:rPr>
              <a:t>P2 = P(“dog quick a brown”)</a:t>
            </a:r>
          </a:p>
          <a:p>
            <a:pPr lvl="1" algn="just"/>
            <a:r>
              <a:rPr lang="en-US" dirty="0">
                <a:solidFill>
                  <a:srgbClr val="FF0000"/>
                </a:solidFill>
              </a:rPr>
              <a:t>P3 = P(‘un </a:t>
            </a:r>
            <a:r>
              <a:rPr lang="en-US" dirty="0" err="1">
                <a:solidFill>
                  <a:srgbClr val="FF0000"/>
                </a:solidFill>
              </a:rPr>
              <a:t>chien</a:t>
            </a:r>
            <a:r>
              <a:rPr lang="en-US" dirty="0">
                <a:solidFill>
                  <a:srgbClr val="FF0000"/>
                </a:solidFill>
              </a:rPr>
              <a:t> quick brown”)</a:t>
            </a:r>
          </a:p>
          <a:p>
            <a:pPr lvl="1" algn="just"/>
            <a:r>
              <a:rPr lang="en-US" dirty="0">
                <a:solidFill>
                  <a:srgbClr val="FF0000"/>
                </a:solidFill>
              </a:rPr>
              <a:t>P4 = P(“un </a:t>
            </a:r>
            <a:r>
              <a:rPr lang="en-US" dirty="0" err="1">
                <a:solidFill>
                  <a:srgbClr val="FF0000"/>
                </a:solidFill>
              </a:rPr>
              <a:t>chien</a:t>
            </a:r>
            <a:r>
              <a:rPr lang="en-US" dirty="0">
                <a:solidFill>
                  <a:srgbClr val="FF0000"/>
                </a:solidFill>
              </a:rPr>
              <a:t> </a:t>
            </a:r>
            <a:r>
              <a:rPr lang="en-US" dirty="0" err="1">
                <a:solidFill>
                  <a:srgbClr val="FF0000"/>
                </a:solidFill>
              </a:rPr>
              <a:t>brun</a:t>
            </a:r>
            <a:r>
              <a:rPr lang="en-US" dirty="0">
                <a:solidFill>
                  <a:srgbClr val="FF0000"/>
                </a:solidFill>
              </a:rPr>
              <a:t> </a:t>
            </a:r>
            <a:r>
              <a:rPr lang="en-US" dirty="0" err="1">
                <a:solidFill>
                  <a:srgbClr val="FF0000"/>
                </a:solidFill>
              </a:rPr>
              <a:t>rapide</a:t>
            </a:r>
            <a:r>
              <a:rPr lang="en-US" dirty="0">
                <a:solidFill>
                  <a:srgbClr val="FF0000"/>
                </a:solidFill>
              </a:rPr>
              <a:t>”)</a:t>
            </a:r>
          </a:p>
          <a:p>
            <a:pPr lvl="1" algn="just"/>
            <a:endParaRPr lang="en-US" dirty="0"/>
          </a:p>
          <a:p>
            <a:pPr marL="742950" lvl="1" indent="-285750" algn="just">
              <a:buFont typeface="Arial" panose="020B0604020202020204" pitchFamily="34" charset="0"/>
              <a:buChar char="•"/>
            </a:pPr>
            <a:r>
              <a:rPr lang="en-US" dirty="0"/>
              <a:t>…depends on what “language” we are modeling</a:t>
            </a:r>
          </a:p>
          <a:p>
            <a:pPr marL="742950" lvl="1" indent="-285750" algn="just">
              <a:buFont typeface="Arial" panose="020B0604020202020204" pitchFamily="34" charset="0"/>
              <a:buChar char="•"/>
            </a:pPr>
            <a:r>
              <a:rPr lang="en-US" dirty="0"/>
              <a:t>In most of IR we will have P1 = P2</a:t>
            </a:r>
          </a:p>
          <a:p>
            <a:pPr marL="742950" lvl="1" indent="-285750" algn="just">
              <a:buFont typeface="Arial" panose="020B0604020202020204" pitchFamily="34" charset="0"/>
              <a:buChar char="•"/>
            </a:pPr>
            <a:r>
              <a:rPr lang="en-US" dirty="0"/>
              <a:t>For some application we will want P3 to be highly probable</a:t>
            </a:r>
          </a:p>
        </p:txBody>
      </p:sp>
      <p:sp>
        <p:nvSpPr>
          <p:cNvPr id="6" name="TextBox 5">
            <a:extLst>
              <a:ext uri="{FF2B5EF4-FFF2-40B4-BE49-F238E27FC236}">
                <a16:creationId xmlns:a16="http://schemas.microsoft.com/office/drawing/2014/main" id="{52EF2FDC-76DC-F408-F19D-3F072858062E}"/>
              </a:ext>
            </a:extLst>
          </p:cNvPr>
          <p:cNvSpPr txBox="1"/>
          <p:nvPr/>
        </p:nvSpPr>
        <p:spPr>
          <a:xfrm>
            <a:off x="152400" y="6041572"/>
            <a:ext cx="4736938" cy="307777"/>
          </a:xfrm>
          <a:prstGeom prst="rect">
            <a:avLst/>
          </a:prstGeom>
          <a:noFill/>
        </p:spPr>
        <p:txBody>
          <a:bodyPr wrap="none" rtlCol="0">
            <a:spAutoFit/>
          </a:bodyPr>
          <a:lstStyle/>
          <a:p>
            <a:r>
              <a:rPr lang="en-US" sz="1400" dirty="0"/>
              <a:t>* Source for rough calculation: https://lifearchitect.ai/chatgpt/</a:t>
            </a:r>
          </a:p>
        </p:txBody>
      </p:sp>
    </p:spTree>
    <p:extLst>
      <p:ext uri="{BB962C8B-B14F-4D97-AF65-F5344CB8AC3E}">
        <p14:creationId xmlns:p14="http://schemas.microsoft.com/office/powerpoint/2010/main" val="111897270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9239</TotalTime>
  <Words>3768</Words>
  <Application>Microsoft Office PowerPoint</Application>
  <PresentationFormat>Widescreen</PresentationFormat>
  <Paragraphs>445</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Charter</vt:lpstr>
      <vt:lpstr>KaTeX_Main</vt:lpstr>
      <vt:lpstr>KaTeX_Math</vt:lpstr>
      <vt:lpstr>RobotoDraft</vt:lpstr>
      <vt:lpstr>Retrospect</vt:lpstr>
      <vt:lpstr>Chatting about ChatGPT Technology created by OpenAI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 and 〖Revisited Rainbow〗^1</dc:title>
  <dc:creator>LaGrow, Theodore J</dc:creator>
  <cp:lastModifiedBy>LaGrow, Theodore J</cp:lastModifiedBy>
  <cp:revision>35</cp:revision>
  <dcterms:created xsi:type="dcterms:W3CDTF">2021-07-09T13:39:56Z</dcterms:created>
  <dcterms:modified xsi:type="dcterms:W3CDTF">2023-03-03T17:59:58Z</dcterms:modified>
</cp:coreProperties>
</file>